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4"/>
  </p:notesMasterIdLst>
  <p:sldIdLst>
    <p:sldId id="256" r:id="rId2"/>
    <p:sldId id="262" r:id="rId3"/>
    <p:sldId id="263" r:id="rId4"/>
    <p:sldId id="264" r:id="rId5"/>
    <p:sldId id="265" r:id="rId6"/>
    <p:sldId id="266" r:id="rId7"/>
    <p:sldId id="267" r:id="rId8"/>
    <p:sldId id="268" r:id="rId9"/>
    <p:sldId id="269" r:id="rId10"/>
    <p:sldId id="270" r:id="rId11"/>
    <p:sldId id="271" r:id="rId12"/>
    <p:sldId id="272" r:id="rId13"/>
    <p:sldId id="273" r:id="rId14"/>
    <p:sldId id="274" r:id="rId15"/>
    <p:sldId id="275" r:id="rId16"/>
    <p:sldId id="276" r:id="rId17"/>
    <p:sldId id="277" r:id="rId18"/>
    <p:sldId id="278" r:id="rId19"/>
    <p:sldId id="279" r:id="rId20"/>
    <p:sldId id="280" r:id="rId21"/>
    <p:sldId id="281" r:id="rId22"/>
    <p:sldId id="282" r:id="rId23"/>
    <p:sldId id="283" r:id="rId24"/>
    <p:sldId id="284" r:id="rId25"/>
    <p:sldId id="285" r:id="rId26"/>
    <p:sldId id="286" r:id="rId27"/>
    <p:sldId id="287" r:id="rId28"/>
    <p:sldId id="288" r:id="rId29"/>
    <p:sldId id="289" r:id="rId30"/>
    <p:sldId id="290" r:id="rId31"/>
    <p:sldId id="291" r:id="rId32"/>
    <p:sldId id="292" r:id="rId33"/>
    <p:sldId id="293" r:id="rId34"/>
    <p:sldId id="294" r:id="rId35"/>
    <p:sldId id="295" r:id="rId36"/>
    <p:sldId id="296" r:id="rId37"/>
    <p:sldId id="297" r:id="rId38"/>
    <p:sldId id="298" r:id="rId39"/>
    <p:sldId id="299" r:id="rId40"/>
    <p:sldId id="300" r:id="rId41"/>
    <p:sldId id="301" r:id="rId42"/>
    <p:sldId id="302" r:id="rId43"/>
    <p:sldId id="303" r:id="rId44"/>
    <p:sldId id="304" r:id="rId45"/>
    <p:sldId id="305" r:id="rId46"/>
    <p:sldId id="306" r:id="rId47"/>
    <p:sldId id="307" r:id="rId48"/>
    <p:sldId id="308" r:id="rId49"/>
    <p:sldId id="309" r:id="rId50"/>
    <p:sldId id="310" r:id="rId51"/>
    <p:sldId id="311" r:id="rId52"/>
    <p:sldId id="259" r:id="rId5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1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84F5A8-F271-428A-97FD-0D345953DBE5}" type="datetimeFigureOut">
              <a:rPr lang="en-US" smtClean="0"/>
              <a:pPr/>
              <a:t>7/3/2019</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C464FD8-45A9-419F-B53E-346CB49EA1BF}"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a:lstStyle/>
          <a:p>
            <a:endParaRPr lang="ar-KW" smtClean="0"/>
          </a:p>
        </p:txBody>
      </p:sp>
      <p:sp>
        <p:nvSpPr>
          <p:cNvPr id="56324" name="Slide Number Placeholder 3"/>
          <p:cNvSpPr>
            <a:spLocks noGrp="1"/>
          </p:cNvSpPr>
          <p:nvPr>
            <p:ph type="sldNum" sz="quarter" idx="5"/>
          </p:nvPr>
        </p:nvSpPr>
        <p:spPr bwMode="auto">
          <a:noFill/>
          <a:ln>
            <a:miter lim="800000"/>
            <a:headEnd/>
            <a:tailEnd/>
          </a:ln>
        </p:spPr>
        <p:txBody>
          <a:bodyPr/>
          <a:lstStyle/>
          <a:p>
            <a:fld id="{5E083DED-0308-4827-A49C-74AB1531D4C6}" type="slidenum">
              <a:rPr lang="en-US" smtClean="0">
                <a:ea typeface="MS PGothic" pitchFamily="34" charset="-128"/>
              </a:rPr>
              <a:pPr/>
              <a:t>8</a:t>
            </a:fld>
            <a:endParaRPr lang="en-US" smtClean="0">
              <a:ea typeface="MS PGothic"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57347" name="Notes Placeholder 2"/>
          <p:cNvSpPr>
            <a:spLocks noGrp="1"/>
          </p:cNvSpPr>
          <p:nvPr>
            <p:ph type="body" idx="1"/>
          </p:nvPr>
        </p:nvSpPr>
        <p:spPr bwMode="auto">
          <a:noFill/>
        </p:spPr>
        <p:txBody>
          <a:bodyPr/>
          <a:lstStyle/>
          <a:p>
            <a:endParaRPr lang="ar-KW" smtClean="0"/>
          </a:p>
        </p:txBody>
      </p:sp>
      <p:sp>
        <p:nvSpPr>
          <p:cNvPr id="57348" name="Slide Number Placeholder 3"/>
          <p:cNvSpPr>
            <a:spLocks noGrp="1"/>
          </p:cNvSpPr>
          <p:nvPr>
            <p:ph type="sldNum" sz="quarter" idx="5"/>
          </p:nvPr>
        </p:nvSpPr>
        <p:spPr bwMode="auto">
          <a:noFill/>
          <a:ln>
            <a:miter lim="800000"/>
            <a:headEnd/>
            <a:tailEnd/>
          </a:ln>
        </p:spPr>
        <p:txBody>
          <a:bodyPr/>
          <a:lstStyle/>
          <a:p>
            <a:fld id="{E04D3233-CADE-4A90-9BE9-9BE12D9A5BEB}" type="slidenum">
              <a:rPr lang="en-US" smtClean="0">
                <a:ea typeface="MS PGothic" pitchFamily="34" charset="-128"/>
              </a:rPr>
              <a:pPr/>
              <a:t>13</a:t>
            </a:fld>
            <a:endParaRPr lang="en-US" smtClean="0">
              <a:ea typeface="MS PGothic"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E4290B15-DB56-464F-B865-98881C76EB89}" type="datetimeFigureOut">
              <a:rPr lang="en-US" smtClean="0"/>
              <a:pPr/>
              <a:t>7/3/2019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8F20628-E0F2-401F-90A7-6C33B6EAEC17}"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4290B15-DB56-464F-B865-98881C76EB89}" type="datetimeFigureOut">
              <a:rPr lang="en-US" smtClean="0"/>
              <a:pPr/>
              <a:t>7/3/2019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8F20628-E0F2-401F-90A7-6C33B6EAEC17}"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4290B15-DB56-464F-B865-98881C76EB89}" type="datetimeFigureOut">
              <a:rPr lang="en-US" smtClean="0"/>
              <a:pPr/>
              <a:t>7/3/2019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8F20628-E0F2-401F-90A7-6C33B6EAEC17}"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E4290B15-DB56-464F-B865-98881C76EB89}" type="datetimeFigureOut">
              <a:rPr lang="en-US" smtClean="0"/>
              <a:pPr/>
              <a:t>7/3/2019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8F20628-E0F2-401F-90A7-6C33B6EAEC17}"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290B15-DB56-464F-B865-98881C76EB89}" type="datetimeFigureOut">
              <a:rPr lang="en-US" smtClean="0"/>
              <a:pPr/>
              <a:t>7/3/2019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8F20628-E0F2-401F-90A7-6C33B6EAEC17}"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E4290B15-DB56-464F-B865-98881C76EB89}" type="datetimeFigureOut">
              <a:rPr lang="en-US" smtClean="0"/>
              <a:pPr/>
              <a:t>7/3/2019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8F20628-E0F2-401F-90A7-6C33B6EAEC17}"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E4290B15-DB56-464F-B865-98881C76EB89}" type="datetimeFigureOut">
              <a:rPr lang="en-US" smtClean="0"/>
              <a:pPr/>
              <a:t>7/3/2019</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C8F20628-E0F2-401F-90A7-6C33B6EAEC17}"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E4290B15-DB56-464F-B865-98881C76EB89}" type="datetimeFigureOut">
              <a:rPr lang="en-US" smtClean="0"/>
              <a:pPr/>
              <a:t>7/3/2019</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C8F20628-E0F2-401F-90A7-6C33B6EAEC17}"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290B15-DB56-464F-B865-98881C76EB89}" type="datetimeFigureOut">
              <a:rPr lang="en-US" smtClean="0"/>
              <a:pPr/>
              <a:t>7/3/2019</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C8F20628-E0F2-401F-90A7-6C33B6EAEC17}"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290B15-DB56-464F-B865-98881C76EB89}" type="datetimeFigureOut">
              <a:rPr lang="en-US" smtClean="0"/>
              <a:pPr/>
              <a:t>7/3/2019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8F20628-E0F2-401F-90A7-6C33B6EAEC17}"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290B15-DB56-464F-B865-98881C76EB89}" type="datetimeFigureOut">
              <a:rPr lang="en-US" smtClean="0"/>
              <a:pPr/>
              <a:t>7/3/2019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8F20628-E0F2-401F-90A7-6C33B6EAEC17}"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290B15-DB56-464F-B865-98881C76EB89}" type="datetimeFigureOut">
              <a:rPr lang="en-US" smtClean="0"/>
              <a:pPr/>
              <a:t>7/3/2019</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F20628-E0F2-401F-90A7-6C33B6EAEC17}"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alal Sciences Academy - Transparency.png"/>
          <p:cNvPicPr>
            <a:picLocks noChangeAspect="1"/>
          </p:cNvPicPr>
          <p:nvPr/>
        </p:nvPicPr>
        <p:blipFill>
          <a:blip r:embed="rId2" cstate="print"/>
          <a:stretch>
            <a:fillRect/>
          </a:stretch>
        </p:blipFill>
        <p:spPr>
          <a:xfrm>
            <a:off x="500034" y="2224289"/>
            <a:ext cx="5108458" cy="1630683"/>
          </a:xfrm>
          <a:prstGeom prst="rect">
            <a:avLst/>
          </a:prstGeom>
        </p:spPr>
      </p:pic>
      <p:sp>
        <p:nvSpPr>
          <p:cNvPr id="5" name="Rectangle 4"/>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5"/>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11" name="Picture 10" descr="HSA Tranparent.png"/>
          <p:cNvPicPr>
            <a:picLocks noChangeAspect="1"/>
          </p:cNvPicPr>
          <p:nvPr/>
        </p:nvPicPr>
        <p:blipFill>
          <a:blip r:embed="rId3"/>
          <a:stretch>
            <a:fillRect/>
          </a:stretch>
        </p:blipFill>
        <p:spPr>
          <a:xfrm>
            <a:off x="5715008" y="1928802"/>
            <a:ext cx="2520000" cy="25200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ChangeArrowheads="1"/>
          </p:cNvSpPr>
          <p:nvPr/>
        </p:nvSpPr>
        <p:spPr bwMode="auto">
          <a:xfrm>
            <a:off x="381000" y="1030288"/>
            <a:ext cx="8153400" cy="3540125"/>
          </a:xfrm>
          <a:prstGeom prst="rect">
            <a:avLst/>
          </a:prstGeom>
          <a:noFill/>
          <a:ln w="9525">
            <a:noFill/>
            <a:miter lim="800000"/>
            <a:headEnd/>
            <a:tailEnd/>
          </a:ln>
        </p:spPr>
        <p:txBody>
          <a:bodyPr>
            <a:spAutoFit/>
          </a:bodyPr>
          <a:lstStyle/>
          <a:p>
            <a:pPr marL="231775" indent="-231775" algn="just" rtl="1">
              <a:lnSpc>
                <a:spcPct val="200000"/>
              </a:lnSpc>
              <a:buFont typeface="Arial" pitchFamily="34" charset="0"/>
              <a:buChar char="•"/>
              <a:defRPr/>
            </a:pPr>
            <a:r>
              <a:rPr lang="ar-KW" sz="2800" dirty="0">
                <a:latin typeface="+mn-lt"/>
              </a:rPr>
              <a:t>إن فهم «الحلال"</a:t>
            </a:r>
            <a:r>
              <a:rPr lang="en-US" sz="2800" b="1" baseline="30000" dirty="0">
                <a:solidFill>
                  <a:srgbClr val="FF0000"/>
                </a:solidFill>
              </a:rPr>
              <a:t>1</a:t>
            </a:r>
            <a:r>
              <a:rPr lang="ar-KW" sz="2800" dirty="0">
                <a:latin typeface="+mn-lt"/>
              </a:rPr>
              <a:t> أو "ما هو الحلال"</a:t>
            </a:r>
            <a:r>
              <a:rPr lang="ar-KW" sz="2800" b="1" baseline="30000" dirty="0">
                <a:solidFill>
                  <a:srgbClr val="FF0000"/>
                </a:solidFill>
              </a:rPr>
              <a:t>2 </a:t>
            </a:r>
            <a:r>
              <a:rPr lang="ar-KW" sz="2800" dirty="0">
                <a:latin typeface="+mn-lt"/>
              </a:rPr>
              <a:t>أو "معنى </a:t>
            </a:r>
            <a:r>
              <a:rPr lang="ar-KW" sz="2800" dirty="0"/>
              <a:t>الحلال"</a:t>
            </a:r>
            <a:r>
              <a:rPr lang="ar-KW" sz="2800" b="1" baseline="30000" dirty="0">
                <a:solidFill>
                  <a:srgbClr val="FF0000"/>
                </a:solidFill>
              </a:rPr>
              <a:t>3 </a:t>
            </a:r>
            <a:r>
              <a:rPr lang="ar-KW" sz="2800" dirty="0">
                <a:latin typeface="+mn-lt"/>
              </a:rPr>
              <a:t>مربك بين العديد من المستهلكين المسلمين، مما سبب سوء الفهم وحتى الاحتيال من قبل بعض الأفراد والجمعيات الوهمية الذين «يبيعون" شهادات الحلال*.</a:t>
            </a:r>
            <a:endParaRPr lang="en-US" sz="2800" dirty="0">
              <a:latin typeface="+mn-lt"/>
            </a:endParaRPr>
          </a:p>
        </p:txBody>
      </p:sp>
      <p:sp>
        <p:nvSpPr>
          <p:cNvPr id="12291" name="Rectangle 8"/>
          <p:cNvSpPr>
            <a:spLocks noChangeArrowheads="1"/>
          </p:cNvSpPr>
          <p:nvPr/>
        </p:nvSpPr>
        <p:spPr bwMode="auto">
          <a:xfrm>
            <a:off x="228600" y="228600"/>
            <a:ext cx="8534400" cy="584200"/>
          </a:xfrm>
          <a:prstGeom prst="rect">
            <a:avLst/>
          </a:prstGeom>
          <a:solidFill>
            <a:srgbClr val="00B050"/>
          </a:solidFill>
          <a:ln w="9525">
            <a:noFill/>
            <a:miter lim="800000"/>
            <a:headEnd/>
            <a:tailEnd/>
          </a:ln>
        </p:spPr>
        <p:txBody>
          <a:bodyPr>
            <a:spAutoFit/>
          </a:bodyPr>
          <a:lstStyle/>
          <a:p>
            <a:pPr algn="just" rtl="1"/>
            <a:r>
              <a:rPr lang="ar-KW" sz="3200" b="1">
                <a:solidFill>
                  <a:schemeClr val="bg1"/>
                </a:solidFill>
                <a:latin typeface="Simplified Arabic" pitchFamily="18" charset="-78"/>
                <a:cs typeface="Simplified Arabic" pitchFamily="18" charset="-78"/>
              </a:rPr>
              <a:t> 1. غياب الوعي بثقافة الحلال</a:t>
            </a:r>
            <a:endParaRPr lang="en-US" sz="3200" b="1">
              <a:solidFill>
                <a:schemeClr val="bg1"/>
              </a:solidFill>
              <a:latin typeface="Simplified Arabic" pitchFamily="18" charset="-78"/>
              <a:cs typeface="Simplified Arabic" pitchFamily="18" charset="-78"/>
            </a:endParaRPr>
          </a:p>
        </p:txBody>
      </p:sp>
      <p:sp>
        <p:nvSpPr>
          <p:cNvPr id="12292" name="Rectangle 1"/>
          <p:cNvSpPr>
            <a:spLocks noChangeArrowheads="1"/>
          </p:cNvSpPr>
          <p:nvPr/>
        </p:nvSpPr>
        <p:spPr bwMode="auto">
          <a:xfrm>
            <a:off x="381000" y="5786454"/>
            <a:ext cx="2466975" cy="369888"/>
          </a:xfrm>
          <a:prstGeom prst="rect">
            <a:avLst/>
          </a:prstGeom>
          <a:noFill/>
          <a:ln w="9525">
            <a:noFill/>
            <a:miter lim="800000"/>
            <a:headEnd/>
            <a:tailEnd/>
          </a:ln>
        </p:spPr>
        <p:txBody>
          <a:bodyPr wrap="none">
            <a:spAutoFit/>
          </a:bodyPr>
          <a:lstStyle/>
          <a:p>
            <a:r>
              <a:rPr lang="en-US" dirty="0"/>
              <a:t>*(ASIDCOM research)</a:t>
            </a:r>
          </a:p>
        </p:txBody>
      </p:sp>
      <p:sp>
        <p:nvSpPr>
          <p:cNvPr id="5" name="Rectangle 4"/>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Rectangle 7"/>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228600" y="152400"/>
            <a:ext cx="8534400" cy="954088"/>
          </a:xfrm>
          <a:prstGeom prst="rect">
            <a:avLst/>
          </a:prstGeom>
          <a:solidFill>
            <a:schemeClr val="accent6">
              <a:lumMod val="20000"/>
              <a:lumOff val="80000"/>
            </a:schemeClr>
          </a:solidFill>
          <a:ln w="9525">
            <a:noFill/>
            <a:miter lim="800000"/>
            <a:headEnd/>
            <a:tailEnd/>
          </a:ln>
        </p:spPr>
        <p:txBody>
          <a:bodyPr>
            <a:spAutoFit/>
          </a:bodyPr>
          <a:lstStyle/>
          <a:p>
            <a:pPr algn="just" rtl="1">
              <a:lnSpc>
                <a:spcPct val="200000"/>
              </a:lnSpc>
              <a:spcBef>
                <a:spcPts val="600"/>
              </a:spcBef>
              <a:defRPr/>
            </a:pPr>
            <a:r>
              <a:rPr lang="ar-KW" sz="3200" b="1" dirty="0">
                <a:latin typeface="Simplified Arabic" pitchFamily="18" charset="-78"/>
                <a:cs typeface="Simplified Arabic" pitchFamily="18" charset="-78"/>
              </a:rPr>
              <a:t>أين الخلل؟</a:t>
            </a:r>
          </a:p>
        </p:txBody>
      </p:sp>
      <p:sp>
        <p:nvSpPr>
          <p:cNvPr id="3" name="Rectangle 2"/>
          <p:cNvSpPr>
            <a:spLocks noChangeArrowheads="1"/>
          </p:cNvSpPr>
          <p:nvPr/>
        </p:nvSpPr>
        <p:spPr bwMode="auto">
          <a:xfrm>
            <a:off x="152400" y="1295400"/>
            <a:ext cx="8534400" cy="4311650"/>
          </a:xfrm>
          <a:prstGeom prst="rect">
            <a:avLst/>
          </a:prstGeom>
          <a:noFill/>
          <a:ln w="9525">
            <a:noFill/>
            <a:miter lim="800000"/>
            <a:headEnd/>
            <a:tailEnd/>
          </a:ln>
        </p:spPr>
        <p:txBody>
          <a:bodyPr>
            <a:spAutoFit/>
          </a:bodyPr>
          <a:lstStyle/>
          <a:p>
            <a:pPr marL="457200" indent="-457200" algn="just" rtl="1">
              <a:lnSpc>
                <a:spcPct val="180000"/>
              </a:lnSpc>
              <a:spcBef>
                <a:spcPts val="600"/>
              </a:spcBef>
              <a:buFont typeface="Arial" charset="0"/>
              <a:buChar char="•"/>
            </a:pPr>
            <a:r>
              <a:rPr lang="ar-KW" sz="2400" b="1">
                <a:solidFill>
                  <a:srgbClr val="FF0000"/>
                </a:solidFill>
                <a:latin typeface="Simplified Arabic" pitchFamily="18" charset="-78"/>
                <a:cs typeface="Simplified Arabic" pitchFamily="18" charset="-78"/>
              </a:rPr>
              <a:t>غياب الوعي </a:t>
            </a:r>
            <a:r>
              <a:rPr lang="ar-KW" sz="2400" b="1">
                <a:latin typeface="Simplified Arabic" pitchFamily="18" charset="-78"/>
                <a:cs typeface="Simplified Arabic" pitchFamily="18" charset="-78"/>
              </a:rPr>
              <a:t>بثقافة الحلال على نطاق واسع بين المستهلكين، والمفتيين، وهيئات الرقابة المصدرين لشهادات الحلال</a:t>
            </a:r>
            <a:r>
              <a:rPr lang="en-US" sz="2400" b="1">
                <a:latin typeface="Simplified Arabic" pitchFamily="18" charset="-78"/>
                <a:cs typeface="Simplified Arabic" pitchFamily="18" charset="-78"/>
              </a:rPr>
              <a:t> </a:t>
            </a:r>
            <a:r>
              <a:rPr lang="ar-KW" sz="2400" b="1">
                <a:latin typeface="Simplified Arabic" pitchFamily="18" charset="-78"/>
                <a:cs typeface="Simplified Arabic" pitchFamily="18" charset="-78"/>
              </a:rPr>
              <a:t>خاصة مع المكونات الخفية.</a:t>
            </a:r>
          </a:p>
          <a:p>
            <a:pPr marL="457200" indent="-457200" algn="just" rtl="1">
              <a:lnSpc>
                <a:spcPct val="180000"/>
              </a:lnSpc>
              <a:spcBef>
                <a:spcPts val="600"/>
              </a:spcBef>
              <a:buFont typeface="Arial" charset="0"/>
              <a:buChar char="•"/>
            </a:pPr>
            <a:r>
              <a:rPr lang="ar-KW" sz="2400" b="1">
                <a:solidFill>
                  <a:srgbClr val="FF0000"/>
                </a:solidFill>
                <a:latin typeface="Simplified Arabic" pitchFamily="18" charset="-78"/>
                <a:cs typeface="Simplified Arabic" pitchFamily="18" charset="-78"/>
              </a:rPr>
              <a:t>وجود فتاوى دينية مختلفة</a:t>
            </a:r>
            <a:r>
              <a:rPr lang="ar-KW" sz="2400" b="1">
                <a:latin typeface="Simplified Arabic" pitchFamily="18" charset="-78"/>
                <a:cs typeface="Simplified Arabic" pitchFamily="18" charset="-78"/>
              </a:rPr>
              <a:t> حول موضوع الحلال.</a:t>
            </a:r>
          </a:p>
          <a:p>
            <a:pPr marL="457200" indent="-457200" algn="just" rtl="1">
              <a:lnSpc>
                <a:spcPct val="180000"/>
              </a:lnSpc>
              <a:spcBef>
                <a:spcPts val="600"/>
              </a:spcBef>
              <a:buFont typeface="Arial" charset="0"/>
              <a:buChar char="•"/>
            </a:pPr>
            <a:r>
              <a:rPr lang="ar-KW" sz="2400" b="1">
                <a:solidFill>
                  <a:srgbClr val="FF0000"/>
                </a:solidFill>
                <a:latin typeface="Simplified Arabic" pitchFamily="18" charset="-78"/>
                <a:cs typeface="Simplified Arabic" pitchFamily="18" charset="-78"/>
              </a:rPr>
              <a:t>مناورة</a:t>
            </a:r>
            <a:r>
              <a:rPr lang="ar-KW" sz="2400" b="1">
                <a:latin typeface="Simplified Arabic" pitchFamily="18" charset="-78"/>
                <a:cs typeface="Simplified Arabic" pitchFamily="18" charset="-78"/>
              </a:rPr>
              <a:t> أصحاب المصلحة في الحلال حول القضايا الدينية المختلف فيها على الحلال.</a:t>
            </a:r>
          </a:p>
          <a:p>
            <a:pPr marL="457200" indent="-457200" algn="just" rtl="1">
              <a:lnSpc>
                <a:spcPct val="180000"/>
              </a:lnSpc>
              <a:spcBef>
                <a:spcPts val="600"/>
              </a:spcBef>
              <a:buFont typeface="Arial" charset="0"/>
              <a:buChar char="•"/>
            </a:pPr>
            <a:r>
              <a:rPr lang="ar-KW" sz="2400" b="1">
                <a:solidFill>
                  <a:srgbClr val="FF0000"/>
                </a:solidFill>
                <a:latin typeface="Simplified Arabic" pitchFamily="18" charset="-78"/>
                <a:cs typeface="Simplified Arabic" pitchFamily="18" charset="-78"/>
              </a:rPr>
              <a:t>إستغلال</a:t>
            </a:r>
            <a:r>
              <a:rPr lang="ar-KW" sz="2400" b="1">
                <a:latin typeface="Simplified Arabic" pitchFamily="18" charset="-78"/>
                <a:cs typeface="Simplified Arabic" pitchFamily="18" charset="-78"/>
              </a:rPr>
              <a:t> أصحاب المصلحة في الحلال جهل المستهلكين لموضوع الحلال.</a:t>
            </a:r>
          </a:p>
        </p:txBody>
      </p:sp>
      <p:sp>
        <p:nvSpPr>
          <p:cNvPr id="4" name="Rectangle 3"/>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Rectangle 4"/>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5"/>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228600" y="457200"/>
            <a:ext cx="8534400" cy="584200"/>
          </a:xfrm>
          <a:prstGeom prst="rect">
            <a:avLst/>
          </a:prstGeom>
          <a:solidFill>
            <a:schemeClr val="accent6">
              <a:lumMod val="20000"/>
              <a:lumOff val="80000"/>
            </a:schemeClr>
          </a:solidFill>
          <a:ln w="9525">
            <a:noFill/>
            <a:miter lim="800000"/>
            <a:headEnd/>
            <a:tailEnd/>
          </a:ln>
        </p:spPr>
        <p:txBody>
          <a:bodyPr>
            <a:spAutoFit/>
          </a:bodyPr>
          <a:lstStyle/>
          <a:p>
            <a:pPr algn="just" rtl="1">
              <a:spcBef>
                <a:spcPts val="600"/>
              </a:spcBef>
              <a:defRPr/>
            </a:pPr>
            <a:r>
              <a:rPr lang="ar-KW" sz="3200" b="1" dirty="0">
                <a:latin typeface="Simplified Arabic" pitchFamily="18" charset="-78"/>
                <a:cs typeface="Simplified Arabic" pitchFamily="18" charset="-78"/>
              </a:rPr>
              <a:t>كيفية التصدي لهذا التحدي؟</a:t>
            </a:r>
          </a:p>
        </p:txBody>
      </p:sp>
      <p:sp>
        <p:nvSpPr>
          <p:cNvPr id="4" name="Rectangle 3"/>
          <p:cNvSpPr>
            <a:spLocks noChangeArrowheads="1"/>
          </p:cNvSpPr>
          <p:nvPr/>
        </p:nvSpPr>
        <p:spPr bwMode="auto">
          <a:xfrm>
            <a:off x="228600" y="1219200"/>
            <a:ext cx="8534400" cy="4894263"/>
          </a:xfrm>
          <a:prstGeom prst="rect">
            <a:avLst/>
          </a:prstGeom>
          <a:noFill/>
          <a:ln w="9525">
            <a:noFill/>
            <a:miter lim="800000"/>
            <a:headEnd/>
            <a:tailEnd/>
          </a:ln>
        </p:spPr>
        <p:txBody>
          <a:bodyPr>
            <a:spAutoFit/>
          </a:bodyPr>
          <a:lstStyle/>
          <a:p>
            <a:pPr marL="457200" indent="-457200" algn="just" rtl="1">
              <a:lnSpc>
                <a:spcPct val="200000"/>
              </a:lnSpc>
              <a:buFont typeface="Arial" charset="0"/>
              <a:buChar char="•"/>
            </a:pPr>
            <a:r>
              <a:rPr lang="ar-KW" sz="2600">
                <a:latin typeface="Simplified Arabic" pitchFamily="18" charset="-78"/>
                <a:cs typeface="Simplified Arabic" pitchFamily="18" charset="-78"/>
              </a:rPr>
              <a:t>يجب توحيد تعريف الحلال</a:t>
            </a:r>
            <a:r>
              <a:rPr lang="ar-KW" sz="2600" baseline="30000">
                <a:solidFill>
                  <a:srgbClr val="FF0000"/>
                </a:solidFill>
                <a:latin typeface="Simplified Arabic" pitchFamily="18" charset="-78"/>
                <a:cs typeface="Simplified Arabic" pitchFamily="18" charset="-78"/>
              </a:rPr>
              <a:t>1</a:t>
            </a:r>
            <a:r>
              <a:rPr lang="ar-KW" sz="2600">
                <a:latin typeface="Simplified Arabic" pitchFamily="18" charset="-78"/>
                <a:cs typeface="Simplified Arabic" pitchFamily="18" charset="-78"/>
              </a:rPr>
              <a:t>، وتصبح واضحة جدا</a:t>
            </a:r>
            <a:r>
              <a:rPr lang="ar-KW" sz="2600" baseline="30000">
                <a:solidFill>
                  <a:srgbClr val="FF0000"/>
                </a:solidFill>
                <a:latin typeface="Simplified Arabic" pitchFamily="18" charset="-78"/>
                <a:cs typeface="Simplified Arabic" pitchFamily="18" charset="-78"/>
              </a:rPr>
              <a:t>2</a:t>
            </a:r>
            <a:r>
              <a:rPr lang="ar-KW" sz="2600">
                <a:latin typeface="Simplified Arabic" pitchFamily="18" charset="-78"/>
                <a:cs typeface="Simplified Arabic" pitchFamily="18" charset="-78"/>
              </a:rPr>
              <a:t>، وصريحة</a:t>
            </a:r>
            <a:r>
              <a:rPr lang="ar-KW" sz="2600" baseline="30000">
                <a:solidFill>
                  <a:srgbClr val="FF0000"/>
                </a:solidFill>
                <a:latin typeface="Simplified Arabic" pitchFamily="18" charset="-78"/>
                <a:cs typeface="Simplified Arabic" pitchFamily="18" charset="-78"/>
              </a:rPr>
              <a:t>3</a:t>
            </a:r>
            <a:r>
              <a:rPr lang="ar-KW" sz="2600">
                <a:latin typeface="Simplified Arabic" pitchFamily="18" charset="-78"/>
                <a:cs typeface="Simplified Arabic" pitchFamily="18" charset="-78"/>
              </a:rPr>
              <a:t>، وتمارس بقوة</a:t>
            </a:r>
            <a:r>
              <a:rPr lang="ar-KW" sz="2600" baseline="30000">
                <a:solidFill>
                  <a:srgbClr val="FF0000"/>
                </a:solidFill>
                <a:latin typeface="Simplified Arabic" pitchFamily="18" charset="-78"/>
                <a:cs typeface="Simplified Arabic" pitchFamily="18" charset="-78"/>
              </a:rPr>
              <a:t>4 </a:t>
            </a:r>
            <a:r>
              <a:rPr lang="ar-KW" sz="2600">
                <a:latin typeface="Simplified Arabic" pitchFamily="18" charset="-78"/>
                <a:cs typeface="Simplified Arabic" pitchFamily="18" charset="-78"/>
              </a:rPr>
              <a:t>من قبل أصحاب المصلحة في الحلال.</a:t>
            </a:r>
          </a:p>
          <a:p>
            <a:pPr marL="457200" indent="-457200" algn="just" rtl="1">
              <a:lnSpc>
                <a:spcPct val="200000"/>
              </a:lnSpc>
              <a:buFont typeface="Arial" charset="0"/>
              <a:buChar char="•"/>
            </a:pPr>
            <a:r>
              <a:rPr lang="ar-KW" sz="2600">
                <a:latin typeface="Simplified Arabic" pitchFamily="18" charset="-78"/>
                <a:cs typeface="Simplified Arabic" pitchFamily="18" charset="-78"/>
              </a:rPr>
              <a:t>وتعد أهمية وجود مبادرات حكومية مكرسة لنشر ثقافة الحلال من أهم عوامل التصدي لهذا الخلل وذلك في جميع مؤسساتها.</a:t>
            </a:r>
            <a:endParaRPr lang="en-US" sz="2600">
              <a:latin typeface="Simplified Arabic" pitchFamily="18" charset="-78"/>
              <a:cs typeface="Simplified Arabic" pitchFamily="18" charset="-78"/>
            </a:endParaRPr>
          </a:p>
          <a:p>
            <a:pPr marL="457200" indent="-457200" algn="just" rtl="1">
              <a:lnSpc>
                <a:spcPct val="200000"/>
              </a:lnSpc>
              <a:buFont typeface="Arial" charset="0"/>
              <a:buChar char="•"/>
            </a:pPr>
            <a:r>
              <a:rPr lang="ar-KW" sz="2600">
                <a:latin typeface="Simplified Arabic" pitchFamily="18" charset="-78"/>
                <a:cs typeface="Simplified Arabic" pitchFamily="18" charset="-78"/>
              </a:rPr>
              <a:t>يجب تثقيف المفتيين في مواضيع الحلال وجعلهم يتكلمون بصوت واحد ما هو الحلال الحقيقي.</a:t>
            </a:r>
            <a:endParaRPr lang="en-US" sz="2600">
              <a:latin typeface="Simplified Arabic" pitchFamily="18" charset="-78"/>
              <a:cs typeface="Simplified Arabic" pitchFamily="18" charset="-78"/>
            </a:endParaRPr>
          </a:p>
        </p:txBody>
      </p:sp>
      <p:sp>
        <p:nvSpPr>
          <p:cNvPr id="5" name="Rectangle 4"/>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5"/>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Rectangle 7"/>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5"/>
          <p:cNvSpPr>
            <a:spLocks noChangeArrowheads="1"/>
          </p:cNvSpPr>
          <p:nvPr/>
        </p:nvSpPr>
        <p:spPr bwMode="auto">
          <a:xfrm>
            <a:off x="381000" y="381000"/>
            <a:ext cx="8077200" cy="1592263"/>
          </a:xfrm>
          <a:prstGeom prst="rect">
            <a:avLst/>
          </a:prstGeom>
          <a:noFill/>
          <a:ln w="9525">
            <a:noFill/>
            <a:miter lim="800000"/>
            <a:headEnd/>
            <a:tailEnd/>
          </a:ln>
        </p:spPr>
        <p:txBody>
          <a:bodyPr>
            <a:spAutoFit/>
          </a:bodyPr>
          <a:lstStyle/>
          <a:p>
            <a:pPr marL="457200" indent="-457200" algn="just" rtl="1">
              <a:lnSpc>
                <a:spcPct val="200000"/>
              </a:lnSpc>
              <a:buFont typeface="Arial" charset="0"/>
              <a:buChar char="•"/>
            </a:pPr>
            <a:r>
              <a:rPr lang="ar-KW" sz="2600" b="1">
                <a:latin typeface="Simplified Arabic" pitchFamily="18" charset="-78"/>
                <a:cs typeface="Simplified Arabic" pitchFamily="18" charset="-78"/>
              </a:rPr>
              <a:t>يجب أن تكون الفتاوى الدينية المتعلقة بالحلال موحدة بما يتماشى مع ما يحدث حاليا في المسالخ ومعامل التجهيز بحيث تقرأ بهذه الطريقة:</a:t>
            </a:r>
            <a:endParaRPr lang="en-US" sz="2600" b="1">
              <a:latin typeface="Simplified Arabic" pitchFamily="18" charset="-78"/>
              <a:cs typeface="Simplified Arabic" pitchFamily="18" charset="-78"/>
            </a:endParaRPr>
          </a:p>
        </p:txBody>
      </p:sp>
      <p:sp>
        <p:nvSpPr>
          <p:cNvPr id="3" name="Rectangle 5"/>
          <p:cNvSpPr>
            <a:spLocks noChangeArrowheads="1"/>
          </p:cNvSpPr>
          <p:nvPr/>
        </p:nvSpPr>
        <p:spPr bwMode="auto">
          <a:xfrm>
            <a:off x="381000" y="1981200"/>
            <a:ext cx="7239000" cy="3786188"/>
          </a:xfrm>
          <a:prstGeom prst="rect">
            <a:avLst/>
          </a:prstGeom>
          <a:noFill/>
          <a:ln w="9525">
            <a:noFill/>
            <a:miter lim="800000"/>
            <a:headEnd/>
            <a:tailEnd/>
          </a:ln>
        </p:spPr>
        <p:txBody>
          <a:bodyPr>
            <a:spAutoFit/>
          </a:bodyPr>
          <a:lstStyle/>
          <a:p>
            <a:pPr marL="342900" indent="-342900" algn="r" rtl="1">
              <a:lnSpc>
                <a:spcPct val="200000"/>
              </a:lnSpc>
              <a:buFont typeface="Courier New" pitchFamily="49" charset="0"/>
              <a:buChar char="o"/>
            </a:pPr>
            <a:r>
              <a:rPr lang="ar-KW" sz="2400" b="1">
                <a:latin typeface="Simplified Arabic" pitchFamily="18" charset="-78"/>
                <a:cs typeface="Simplified Arabic" pitchFamily="18" charset="-78"/>
              </a:rPr>
              <a:t>خالية من الصعق</a:t>
            </a:r>
          </a:p>
          <a:p>
            <a:pPr marL="342900" indent="-342900" algn="r" rtl="1">
              <a:lnSpc>
                <a:spcPct val="200000"/>
              </a:lnSpc>
              <a:buFont typeface="Courier New" pitchFamily="49" charset="0"/>
              <a:buChar char="o"/>
            </a:pPr>
            <a:r>
              <a:rPr lang="ar-KW" sz="2400" b="1">
                <a:latin typeface="Simplified Arabic" pitchFamily="18" charset="-78"/>
                <a:cs typeface="Simplified Arabic" pitchFamily="18" charset="-78"/>
              </a:rPr>
              <a:t>خالية من الذبح الميكانيكي</a:t>
            </a:r>
          </a:p>
          <a:p>
            <a:pPr marL="342900" indent="-342900" algn="r" rtl="1">
              <a:lnSpc>
                <a:spcPct val="200000"/>
              </a:lnSpc>
              <a:buFont typeface="Courier New" pitchFamily="49" charset="0"/>
              <a:buChar char="o"/>
            </a:pPr>
            <a:r>
              <a:rPr lang="ar-KW" sz="2400" b="1">
                <a:latin typeface="Simplified Arabic" pitchFamily="18" charset="-78"/>
                <a:cs typeface="Simplified Arabic" pitchFamily="18" charset="-78"/>
              </a:rPr>
              <a:t>خالية من الكحول</a:t>
            </a:r>
          </a:p>
          <a:p>
            <a:pPr marL="342900" indent="-342900" algn="r" rtl="1">
              <a:lnSpc>
                <a:spcPct val="200000"/>
              </a:lnSpc>
              <a:buFont typeface="Courier New" pitchFamily="49" charset="0"/>
              <a:buChar char="o"/>
            </a:pPr>
            <a:r>
              <a:rPr lang="ar-KW" sz="2400" b="1">
                <a:latin typeface="Simplified Arabic" pitchFamily="18" charset="-78"/>
                <a:cs typeface="Simplified Arabic" pitchFamily="18" charset="-78"/>
              </a:rPr>
              <a:t>خالية من ذباحين غير المسلمين</a:t>
            </a:r>
          </a:p>
          <a:p>
            <a:pPr marL="342900" indent="-342900" algn="r" rtl="1">
              <a:lnSpc>
                <a:spcPct val="200000"/>
              </a:lnSpc>
              <a:buFont typeface="Courier New" pitchFamily="49" charset="0"/>
              <a:buChar char="o"/>
            </a:pPr>
            <a:r>
              <a:rPr lang="ar-KW" sz="2400" b="1">
                <a:latin typeface="Simplified Arabic" pitchFamily="18" charset="-78"/>
                <a:cs typeface="Simplified Arabic" pitchFamily="18" charset="-78"/>
              </a:rPr>
              <a:t>خالية من مكونات محرمة نجسة، أو مكونات مستحيلة </a:t>
            </a:r>
            <a:r>
              <a:rPr lang="ar-KW" sz="2400" b="1">
                <a:solidFill>
                  <a:srgbClr val="FF0000"/>
                </a:solidFill>
                <a:latin typeface="Simplified Arabic" pitchFamily="18" charset="-78"/>
                <a:cs typeface="Simplified Arabic" pitchFamily="18" charset="-78"/>
              </a:rPr>
              <a:t>(إستحالة)*</a:t>
            </a:r>
            <a:r>
              <a:rPr lang="ar-KW" sz="2400" b="1">
                <a:latin typeface="Simplified Arabic" pitchFamily="18" charset="-78"/>
                <a:cs typeface="Simplified Arabic" pitchFamily="18" charset="-78"/>
              </a:rPr>
              <a:t>.</a:t>
            </a:r>
            <a:endParaRPr lang="ar-KW" sz="2000" b="1">
              <a:solidFill>
                <a:srgbClr val="00B050"/>
              </a:solidFill>
              <a:latin typeface="Simplified Arabic" pitchFamily="18" charset="-78"/>
              <a:cs typeface="Simplified Arabic" pitchFamily="18" charset="-78"/>
            </a:endParaRPr>
          </a:p>
        </p:txBody>
      </p:sp>
      <p:sp>
        <p:nvSpPr>
          <p:cNvPr id="4" name="Rectangle 3"/>
          <p:cNvSpPr>
            <a:spLocks noChangeArrowheads="1"/>
          </p:cNvSpPr>
          <p:nvPr/>
        </p:nvSpPr>
        <p:spPr bwMode="auto">
          <a:xfrm>
            <a:off x="152400" y="5867400"/>
            <a:ext cx="8686800" cy="923925"/>
          </a:xfrm>
          <a:prstGeom prst="rect">
            <a:avLst/>
          </a:prstGeom>
          <a:noFill/>
          <a:ln w="9525">
            <a:noFill/>
            <a:miter lim="800000"/>
            <a:headEnd/>
            <a:tailEnd/>
          </a:ln>
        </p:spPr>
        <p:txBody>
          <a:bodyPr>
            <a:spAutoFit/>
          </a:bodyPr>
          <a:lstStyle/>
          <a:p>
            <a:pPr algn="just" rtl="1"/>
            <a:r>
              <a:rPr lang="ar-KW" b="1">
                <a:solidFill>
                  <a:srgbClr val="FF0000"/>
                </a:solidFill>
              </a:rPr>
              <a:t>كوسيلة للنظر في المكونات المحرمة النجسة كالجيلاتين الحيواني من مصدر خنزيري أو بقري غير مذبوح حسب الشريعة الإسلامية على أنها حلال على أساس إفتراض التحول أو في المضافات الغذائية على أساس نظرية الاستهلاك.</a:t>
            </a:r>
            <a:endParaRPr lang="en-US">
              <a:solidFill>
                <a:srgbClr val="FF0000"/>
              </a:solidFill>
            </a:endParaRPr>
          </a:p>
        </p:txBody>
      </p:sp>
      <p:grpSp>
        <p:nvGrpSpPr>
          <p:cNvPr id="2" name="Group 1"/>
          <p:cNvGrpSpPr>
            <a:grpSpLocks/>
          </p:cNvGrpSpPr>
          <p:nvPr/>
        </p:nvGrpSpPr>
        <p:grpSpPr bwMode="auto">
          <a:xfrm>
            <a:off x="7772400" y="2438400"/>
            <a:ext cx="1219200" cy="3048000"/>
            <a:chOff x="7772400" y="2438400"/>
            <a:chExt cx="1219200" cy="3048000"/>
          </a:xfrm>
        </p:grpSpPr>
        <p:sp>
          <p:nvSpPr>
            <p:cNvPr id="6" name="Right Brace 5"/>
            <p:cNvSpPr/>
            <p:nvPr/>
          </p:nvSpPr>
          <p:spPr bwMode="auto">
            <a:xfrm>
              <a:off x="7772400" y="2438400"/>
              <a:ext cx="533400" cy="3048000"/>
            </a:xfrm>
            <a:prstGeom prst="rightBrace">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7" name="Rectangle 6"/>
            <p:cNvSpPr>
              <a:spLocks noChangeArrowheads="1"/>
            </p:cNvSpPr>
            <p:nvPr/>
          </p:nvSpPr>
          <p:spPr bwMode="auto">
            <a:xfrm>
              <a:off x="8305800" y="3621088"/>
              <a:ext cx="685800" cy="6461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ctr">
                <a:lnSpc>
                  <a:spcPct val="150000"/>
                </a:lnSpc>
                <a:defRPr/>
              </a:pPr>
              <a:r>
                <a:rPr lang="en-US" sz="2400" b="1" dirty="0">
                  <a:latin typeface="+mn-lt"/>
                  <a:cs typeface="Calibri" pitchFamily="34" charset="0"/>
                </a:rPr>
                <a:t>5F</a:t>
              </a:r>
              <a:endParaRPr lang="ar-KW" sz="2400" b="1" dirty="0">
                <a:latin typeface="+mn-lt"/>
                <a:cs typeface="Times New Roman" pitchFamily="18"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gtEl>
                                        <p:attrNameLst>
                                          <p:attrName>style.visibility</p:attrName>
                                        </p:attrNameLst>
                                      </p:cBhvr>
                                      <p:to>
                                        <p:strVal val="visible"/>
                                      </p:to>
                                    </p:set>
                                    <p:animEffect transition="in" filter="fade">
                                      <p:cBhvr>
                                        <p:cTn id="32" dur="500"/>
                                        <p:tgtEl>
                                          <p:spTgt spid="4"/>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nodeType="clickEffect">
                                  <p:stCondLst>
                                    <p:cond delay="0"/>
                                  </p:stCondLst>
                                  <p:childTnLst>
                                    <p:set>
                                      <p:cBhvr>
                                        <p:cTn id="36" dur="1" fill="hold">
                                          <p:stCondLst>
                                            <p:cond delay="0"/>
                                          </p:stCondLst>
                                        </p:cTn>
                                        <p:tgtEl>
                                          <p:spTgt spid="2"/>
                                        </p:tgtEl>
                                        <p:attrNameLst>
                                          <p:attrName>style.visibility</p:attrName>
                                        </p:attrNameLst>
                                      </p:cBhvr>
                                      <p:to>
                                        <p:strVal val="visible"/>
                                      </p:to>
                                    </p:set>
                                    <p:animEffect transition="in" filter="fade">
                                      <p:cBhvr>
                                        <p:cTn id="3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a:grpSpLocks/>
          </p:cNvGrpSpPr>
          <p:nvPr/>
        </p:nvGrpSpPr>
        <p:grpSpPr bwMode="auto">
          <a:xfrm>
            <a:off x="1219200" y="2057400"/>
            <a:ext cx="6934200" cy="2633663"/>
            <a:chOff x="-3733800" y="3387725"/>
            <a:chExt cx="6934200" cy="2633663"/>
          </a:xfrm>
        </p:grpSpPr>
        <p:sp>
          <p:nvSpPr>
            <p:cNvPr id="3" name="Rectangle 2"/>
            <p:cNvSpPr/>
            <p:nvPr/>
          </p:nvSpPr>
          <p:spPr>
            <a:xfrm>
              <a:off x="-3733800" y="3387725"/>
              <a:ext cx="6934200" cy="263366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 name="Rectangle 3"/>
            <p:cNvSpPr>
              <a:spLocks noChangeArrowheads="1"/>
            </p:cNvSpPr>
            <p:nvPr/>
          </p:nvSpPr>
          <p:spPr bwMode="auto">
            <a:xfrm>
              <a:off x="-3048000" y="3540125"/>
              <a:ext cx="5410200" cy="2308225"/>
            </a:xfrm>
            <a:prstGeom prst="rect">
              <a:avLst/>
            </a:prstGeom>
            <a:solidFill>
              <a:srgbClr val="0070C0"/>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pPr algn="ctr"/>
              <a:r>
                <a:rPr lang="en-US" sz="7200" b="1">
                  <a:solidFill>
                    <a:schemeClr val="bg1"/>
                  </a:solidFill>
                  <a:latin typeface="Calibri" pitchFamily="34" charset="0"/>
                </a:rPr>
                <a:t>5F-Halal</a:t>
              </a:r>
              <a:endParaRPr lang="ar-KW" sz="7200" b="1">
                <a:solidFill>
                  <a:schemeClr val="bg1"/>
                </a:solidFill>
                <a:latin typeface="Calibri" pitchFamily="34" charset="0"/>
              </a:endParaRPr>
            </a:p>
            <a:p>
              <a:pPr algn="ctr"/>
              <a:r>
                <a:rPr lang="en-US" sz="7200" b="1">
                  <a:solidFill>
                    <a:schemeClr val="bg1"/>
                  </a:solidFill>
                  <a:latin typeface="Calibri" pitchFamily="34" charset="0"/>
                </a:rPr>
                <a:t>5F-</a:t>
              </a:r>
              <a:r>
                <a:rPr lang="ar-KW" sz="7200" b="1">
                  <a:solidFill>
                    <a:schemeClr val="bg1"/>
                  </a:solidFill>
                  <a:latin typeface="Calibri" pitchFamily="34" charset="0"/>
                </a:rPr>
                <a:t>حلال</a:t>
              </a:r>
              <a:endParaRPr lang="ar-KW" sz="7200" b="1">
                <a:solidFill>
                  <a:schemeClr val="bg1"/>
                </a:solidFill>
                <a:latin typeface="Calibri" pitchFamily="34" charset="0"/>
                <a:cs typeface="Times New Roman" pitchFamily="18" charset="0"/>
              </a:endParaRPr>
            </a:p>
          </p:txBody>
        </p:sp>
      </p:grpSp>
      <p:sp>
        <p:nvSpPr>
          <p:cNvPr id="5" name="Rectangle 4"/>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5"/>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Rectangle 7"/>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
          <p:cNvSpPr>
            <a:spLocks noChangeArrowheads="1"/>
          </p:cNvSpPr>
          <p:nvPr/>
        </p:nvSpPr>
        <p:spPr bwMode="auto">
          <a:xfrm>
            <a:off x="381000" y="968375"/>
            <a:ext cx="8153400" cy="2570163"/>
          </a:xfrm>
          <a:prstGeom prst="rect">
            <a:avLst/>
          </a:prstGeom>
          <a:noFill/>
          <a:ln w="9525">
            <a:noFill/>
            <a:miter lim="800000"/>
            <a:headEnd/>
            <a:tailEnd/>
          </a:ln>
        </p:spPr>
        <p:txBody>
          <a:bodyPr>
            <a:spAutoFit/>
          </a:bodyPr>
          <a:lstStyle/>
          <a:p>
            <a:pPr algn="just" rtl="1">
              <a:lnSpc>
                <a:spcPct val="200000"/>
              </a:lnSpc>
            </a:pPr>
            <a:r>
              <a:rPr lang="ar-KW" sz="2800" b="1">
                <a:latin typeface="Simplified Arabic" pitchFamily="18" charset="-78"/>
                <a:cs typeface="Simplified Arabic" pitchFamily="18" charset="-78"/>
              </a:rPr>
              <a:t>والمعايير الدولية للحلال، أو ما تسمى بمعايير الحلال، فكثير منها تعاني من المزالق، أي أنها تسمح بممارسات غير حلال</a:t>
            </a:r>
            <a:r>
              <a:rPr lang="ar-KW" sz="2800" b="1" baseline="30000">
                <a:solidFill>
                  <a:srgbClr val="FF0000"/>
                </a:solidFill>
                <a:latin typeface="Simplified Arabic" pitchFamily="18" charset="-78"/>
                <a:cs typeface="Simplified Arabic" pitchFamily="18" charset="-78"/>
              </a:rPr>
              <a:t>1</a:t>
            </a:r>
            <a:r>
              <a:rPr lang="ar-KW" sz="2800" b="1">
                <a:latin typeface="Simplified Arabic" pitchFamily="18" charset="-78"/>
                <a:cs typeface="Simplified Arabic" pitchFamily="18" charset="-78"/>
              </a:rPr>
              <a:t>، والسماح بإضافة مكونات غير حلال</a:t>
            </a:r>
            <a:r>
              <a:rPr lang="ar-KW" sz="2800" b="1" baseline="30000">
                <a:solidFill>
                  <a:srgbClr val="FF0000"/>
                </a:solidFill>
                <a:latin typeface="Simplified Arabic" pitchFamily="18" charset="-78"/>
                <a:cs typeface="Simplified Arabic" pitchFamily="18" charset="-78"/>
              </a:rPr>
              <a:t>2</a:t>
            </a:r>
            <a:r>
              <a:rPr lang="ar-KW" sz="2800" b="1">
                <a:latin typeface="Simplified Arabic" pitchFamily="18" charset="-78"/>
                <a:cs typeface="Simplified Arabic" pitchFamily="18" charset="-78"/>
              </a:rPr>
              <a:t> وتخترق الأسواق في إطار قانوني.</a:t>
            </a:r>
            <a:endParaRPr lang="en-US" sz="2800">
              <a:latin typeface="Simplified Arabic" pitchFamily="18" charset="-78"/>
              <a:cs typeface="Simplified Arabic" pitchFamily="18" charset="-78"/>
            </a:endParaRPr>
          </a:p>
        </p:txBody>
      </p:sp>
      <p:sp>
        <p:nvSpPr>
          <p:cNvPr id="17411" name="Rectangle 8"/>
          <p:cNvSpPr>
            <a:spLocks noChangeArrowheads="1"/>
          </p:cNvSpPr>
          <p:nvPr/>
        </p:nvSpPr>
        <p:spPr bwMode="auto">
          <a:xfrm>
            <a:off x="228600" y="228600"/>
            <a:ext cx="8534400" cy="584200"/>
          </a:xfrm>
          <a:prstGeom prst="rect">
            <a:avLst/>
          </a:prstGeom>
          <a:solidFill>
            <a:srgbClr val="00B050"/>
          </a:solidFill>
          <a:ln w="9525">
            <a:noFill/>
            <a:miter lim="800000"/>
            <a:headEnd/>
            <a:tailEnd/>
          </a:ln>
        </p:spPr>
        <p:txBody>
          <a:bodyPr>
            <a:spAutoFit/>
          </a:bodyPr>
          <a:lstStyle/>
          <a:p>
            <a:pPr algn="just" rtl="1"/>
            <a:r>
              <a:rPr lang="ar-KW" sz="3200" b="1">
                <a:solidFill>
                  <a:schemeClr val="bg1"/>
                </a:solidFill>
                <a:latin typeface="Simplified Arabic" pitchFamily="18" charset="-78"/>
                <a:cs typeface="Simplified Arabic" pitchFamily="18" charset="-78"/>
              </a:rPr>
              <a:t>2. شكوك في معايير الحلال</a:t>
            </a:r>
          </a:p>
        </p:txBody>
      </p:sp>
      <p:sp>
        <p:nvSpPr>
          <p:cNvPr id="4" name="Rectangle 3"/>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Rectangle 4"/>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5"/>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228600" y="1390650"/>
            <a:ext cx="8534400" cy="5435600"/>
          </a:xfrm>
          <a:prstGeom prst="rect">
            <a:avLst/>
          </a:prstGeom>
          <a:noFill/>
          <a:ln w="9525">
            <a:noFill/>
            <a:miter lim="800000"/>
            <a:headEnd/>
            <a:tailEnd/>
          </a:ln>
        </p:spPr>
        <p:txBody>
          <a:bodyPr>
            <a:spAutoFit/>
          </a:bodyPr>
          <a:lstStyle/>
          <a:p>
            <a:pPr marL="231775" indent="-231775" algn="just" rtl="1">
              <a:lnSpc>
                <a:spcPct val="180000"/>
              </a:lnSpc>
              <a:buFont typeface="Arial" charset="0"/>
              <a:buChar char="•"/>
            </a:pPr>
            <a:r>
              <a:rPr lang="ar-KW" sz="2800">
                <a:latin typeface="Simplified Arabic" pitchFamily="18" charset="-78"/>
                <a:cs typeface="Simplified Arabic" pitchFamily="18" charset="-78"/>
              </a:rPr>
              <a:t>أداء الذبح الحلال أفضل بدون صعق، ولكن إذا لزم الأمر، يمكن استخدام الصعق!</a:t>
            </a:r>
          </a:p>
          <a:p>
            <a:pPr marL="231775" indent="-231775" algn="just" rtl="1">
              <a:lnSpc>
                <a:spcPct val="180000"/>
              </a:lnSpc>
              <a:buFont typeface="Arial" charset="0"/>
              <a:buChar char="•"/>
            </a:pPr>
            <a:r>
              <a:rPr lang="ar-KW" sz="2800">
                <a:latin typeface="Simplified Arabic" pitchFamily="18" charset="-78"/>
                <a:cs typeface="Simplified Arabic" pitchFamily="18" charset="-78"/>
              </a:rPr>
              <a:t>الصعق غير مقبول ولكن الذبح الميكانيكي مسموح به! كيف يمكن ذلك؟ لأنه لا يوجد ذبح آلي بدون صعق مسبق.</a:t>
            </a:r>
          </a:p>
          <a:p>
            <a:pPr marL="231775" indent="-231775" algn="just" rtl="1">
              <a:lnSpc>
                <a:spcPct val="180000"/>
              </a:lnSpc>
              <a:buFont typeface="Arial" charset="0"/>
              <a:buChar char="•"/>
            </a:pPr>
            <a:r>
              <a:rPr lang="ar-KW" sz="2800">
                <a:latin typeface="Simplified Arabic" pitchFamily="18" charset="-78"/>
                <a:cs typeface="Simplified Arabic" pitchFamily="18" charset="-78"/>
              </a:rPr>
              <a:t>ولا يسمح باستعمال الكحول الإيثيلي المنتج بطرق التخمير، ولكن إذا أنتج صناعيا فلا بأس باستعماله! ما الفرق بين الإثنين؟</a:t>
            </a:r>
            <a:r>
              <a:rPr lang="en-US" sz="2800">
                <a:latin typeface="Simplified Arabic" pitchFamily="18" charset="-78"/>
                <a:cs typeface="Simplified Arabic" pitchFamily="18" charset="-78"/>
              </a:rPr>
              <a:t> </a:t>
            </a:r>
            <a:r>
              <a:rPr lang="ar-KW" sz="2800">
                <a:latin typeface="Simplified Arabic" pitchFamily="18" charset="-78"/>
                <a:cs typeface="Simplified Arabic" pitchFamily="18" charset="-78"/>
              </a:rPr>
              <a:t> وأيٌ منهما موفر تجارياً على نطاق موسع.</a:t>
            </a:r>
            <a:endParaRPr lang="en-US" sz="2800">
              <a:latin typeface="Simplified Arabic" pitchFamily="18" charset="-78"/>
              <a:cs typeface="Simplified Arabic" pitchFamily="18" charset="-78"/>
            </a:endParaRPr>
          </a:p>
        </p:txBody>
      </p:sp>
      <p:sp>
        <p:nvSpPr>
          <p:cNvPr id="4" name="Rectangle 3"/>
          <p:cNvSpPr>
            <a:spLocks noChangeArrowheads="1"/>
          </p:cNvSpPr>
          <p:nvPr/>
        </p:nvSpPr>
        <p:spPr bwMode="auto">
          <a:xfrm>
            <a:off x="228600" y="152400"/>
            <a:ext cx="8534400" cy="954088"/>
          </a:xfrm>
          <a:prstGeom prst="rect">
            <a:avLst/>
          </a:prstGeom>
          <a:solidFill>
            <a:schemeClr val="accent6">
              <a:lumMod val="20000"/>
              <a:lumOff val="80000"/>
            </a:schemeClr>
          </a:solidFill>
          <a:ln w="9525">
            <a:noFill/>
            <a:miter lim="800000"/>
            <a:headEnd/>
            <a:tailEnd/>
          </a:ln>
        </p:spPr>
        <p:txBody>
          <a:bodyPr>
            <a:spAutoFit/>
          </a:bodyPr>
          <a:lstStyle/>
          <a:p>
            <a:pPr algn="just" rtl="1">
              <a:lnSpc>
                <a:spcPct val="200000"/>
              </a:lnSpc>
              <a:spcBef>
                <a:spcPts val="600"/>
              </a:spcBef>
              <a:defRPr/>
            </a:pPr>
            <a:r>
              <a:rPr lang="ar-KW" sz="3200" b="1" dirty="0">
                <a:latin typeface="Simplified Arabic" pitchFamily="18" charset="-78"/>
                <a:cs typeface="Simplified Arabic" pitchFamily="18" charset="-78"/>
              </a:rPr>
              <a:t>أين الخلل؟</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5"/>
          <p:cNvSpPr>
            <a:spLocks noChangeArrowheads="1"/>
          </p:cNvSpPr>
          <p:nvPr/>
        </p:nvSpPr>
        <p:spPr bwMode="auto">
          <a:xfrm>
            <a:off x="457200" y="381000"/>
            <a:ext cx="8153400" cy="3136900"/>
          </a:xfrm>
          <a:prstGeom prst="rect">
            <a:avLst/>
          </a:prstGeom>
          <a:noFill/>
          <a:ln w="9525">
            <a:noFill/>
            <a:miter lim="800000"/>
            <a:headEnd/>
            <a:tailEnd/>
          </a:ln>
        </p:spPr>
        <p:txBody>
          <a:bodyPr>
            <a:spAutoFit/>
          </a:bodyPr>
          <a:lstStyle/>
          <a:p>
            <a:pPr algn="just" rtl="1">
              <a:lnSpc>
                <a:spcPct val="250000"/>
              </a:lnSpc>
            </a:pPr>
            <a:r>
              <a:rPr lang="ar-KW" sz="2800">
                <a:latin typeface="Simplified Arabic" pitchFamily="18" charset="-78"/>
                <a:cs typeface="Simplified Arabic" pitchFamily="18" charset="-78"/>
              </a:rPr>
              <a:t>وأخيرا، لا يسمح بوجود مواد نجسة، ولكن إذا كانت موجودة بكميات قليلة جداً، مثل الإنزيمات، فهذا يسمى شكل من أشكال التحول أو تخضع لنظرية الاستهلاك، أي الإستحالة، مما يعني أن وجودها مسموح به!</a:t>
            </a:r>
            <a:endParaRPr lang="en-US" sz="2800">
              <a:latin typeface="Simplified Arabic" pitchFamily="18" charset="-78"/>
              <a:cs typeface="Simplified Arabic" pitchFamily="18" charset="-78"/>
            </a:endParaRPr>
          </a:p>
        </p:txBody>
      </p:sp>
      <p:sp>
        <p:nvSpPr>
          <p:cNvPr id="3" name="Rectangle 2"/>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 name="Rectangle 3"/>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Rectangle 4"/>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5"/>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228600" y="457200"/>
            <a:ext cx="8534400" cy="584200"/>
          </a:xfrm>
          <a:prstGeom prst="rect">
            <a:avLst/>
          </a:prstGeom>
          <a:solidFill>
            <a:schemeClr val="accent6">
              <a:lumMod val="20000"/>
              <a:lumOff val="80000"/>
            </a:schemeClr>
          </a:solidFill>
          <a:ln w="9525">
            <a:noFill/>
            <a:miter lim="800000"/>
            <a:headEnd/>
            <a:tailEnd/>
          </a:ln>
        </p:spPr>
        <p:txBody>
          <a:bodyPr>
            <a:spAutoFit/>
          </a:bodyPr>
          <a:lstStyle/>
          <a:p>
            <a:pPr algn="just" rtl="1">
              <a:spcBef>
                <a:spcPts val="600"/>
              </a:spcBef>
              <a:defRPr/>
            </a:pPr>
            <a:r>
              <a:rPr lang="ar-KW" sz="3200" b="1" dirty="0">
                <a:latin typeface="Simplified Arabic" pitchFamily="18" charset="-78"/>
                <a:cs typeface="Simplified Arabic" pitchFamily="18" charset="-78"/>
              </a:rPr>
              <a:t>كيفية التصدي لهذا التحدي؟</a:t>
            </a:r>
          </a:p>
        </p:txBody>
      </p:sp>
      <p:sp>
        <p:nvSpPr>
          <p:cNvPr id="3" name="Rectangle 2"/>
          <p:cNvSpPr>
            <a:spLocks noChangeArrowheads="1"/>
          </p:cNvSpPr>
          <p:nvPr/>
        </p:nvSpPr>
        <p:spPr bwMode="auto">
          <a:xfrm>
            <a:off x="228600" y="1371600"/>
            <a:ext cx="8534400" cy="3540125"/>
          </a:xfrm>
          <a:prstGeom prst="rect">
            <a:avLst/>
          </a:prstGeom>
          <a:noFill/>
          <a:ln w="9525">
            <a:noFill/>
            <a:miter lim="800000"/>
            <a:headEnd/>
            <a:tailEnd/>
          </a:ln>
        </p:spPr>
        <p:txBody>
          <a:bodyPr>
            <a:spAutoFit/>
          </a:bodyPr>
          <a:lstStyle/>
          <a:p>
            <a:pPr marL="457200" indent="-457200" algn="just" rtl="1">
              <a:lnSpc>
                <a:spcPct val="200000"/>
              </a:lnSpc>
              <a:buFont typeface="Arial" charset="0"/>
              <a:buChar char="•"/>
            </a:pPr>
            <a:r>
              <a:rPr lang="ar-KW" sz="2800">
                <a:latin typeface="Simplified Arabic" pitchFamily="18" charset="-78"/>
                <a:cs typeface="Simplified Arabic" pitchFamily="18" charset="-78"/>
              </a:rPr>
              <a:t>يجب أن ينظر إلى معايير الحلال على أنها مبادئ توجيهية بدلا من فتوى! بهذه الطريقة سيتم التقليل من القضايا الدينية المختلف عليها.</a:t>
            </a:r>
          </a:p>
          <a:p>
            <a:pPr marL="457200" indent="-457200" algn="just" rtl="1">
              <a:lnSpc>
                <a:spcPct val="200000"/>
              </a:lnSpc>
              <a:buFont typeface="Arial" charset="0"/>
              <a:buChar char="•"/>
            </a:pPr>
            <a:r>
              <a:rPr lang="ar-KW" sz="2800">
                <a:latin typeface="Simplified Arabic" pitchFamily="18" charset="-78"/>
                <a:cs typeface="Simplified Arabic" pitchFamily="18" charset="-78"/>
              </a:rPr>
              <a:t>كما يجب أن نتمسك بفتاوى دينية مجمع عليها بين جمهور علماء الأمة البارزين حول قضايا الحلال بدلا من النظرة الاستثنائية لعالم واحد بارز.</a:t>
            </a:r>
            <a:endParaRPr lang="en-US" sz="2800" b="1">
              <a:latin typeface="Simplified Arabic" pitchFamily="18" charset="-78"/>
              <a:cs typeface="Simplified Arabic" pitchFamily="18" charset="-78"/>
            </a:endParaRPr>
          </a:p>
        </p:txBody>
      </p:sp>
      <p:sp>
        <p:nvSpPr>
          <p:cNvPr id="4" name="Rectangle 3"/>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Rectangle 4"/>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5"/>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
          <p:cNvSpPr>
            <a:spLocks noChangeArrowheads="1"/>
          </p:cNvSpPr>
          <p:nvPr/>
        </p:nvSpPr>
        <p:spPr bwMode="auto">
          <a:xfrm>
            <a:off x="381000" y="968375"/>
            <a:ext cx="8153400" cy="846138"/>
          </a:xfrm>
          <a:prstGeom prst="rect">
            <a:avLst/>
          </a:prstGeom>
          <a:noFill/>
          <a:ln w="9525">
            <a:noFill/>
            <a:miter lim="800000"/>
            <a:headEnd/>
            <a:tailEnd/>
          </a:ln>
        </p:spPr>
        <p:txBody>
          <a:bodyPr>
            <a:spAutoFit/>
          </a:bodyPr>
          <a:lstStyle/>
          <a:p>
            <a:pPr marL="231775" indent="-231775" algn="just" rtl="1">
              <a:lnSpc>
                <a:spcPct val="200000"/>
              </a:lnSpc>
              <a:buFont typeface="Arial" charset="0"/>
              <a:buChar char="•"/>
            </a:pPr>
            <a:r>
              <a:rPr lang="ar-KW" sz="2800">
                <a:latin typeface="Simplified Arabic" pitchFamily="18" charset="-78"/>
                <a:cs typeface="Simplified Arabic" pitchFamily="18" charset="-78"/>
              </a:rPr>
              <a:t>يشكل عدم وجود مختبرات حلال تحديا عالميا للحلال الحقيقي.</a:t>
            </a:r>
            <a:endParaRPr lang="en-US" sz="2800">
              <a:latin typeface="Simplified Arabic" pitchFamily="18" charset="-78"/>
              <a:cs typeface="Simplified Arabic" pitchFamily="18" charset="-78"/>
            </a:endParaRPr>
          </a:p>
        </p:txBody>
      </p:sp>
      <p:sp>
        <p:nvSpPr>
          <p:cNvPr id="21507" name="Rectangle 8"/>
          <p:cNvSpPr>
            <a:spLocks noChangeArrowheads="1"/>
          </p:cNvSpPr>
          <p:nvPr/>
        </p:nvSpPr>
        <p:spPr bwMode="auto">
          <a:xfrm>
            <a:off x="228600" y="228600"/>
            <a:ext cx="8534400" cy="584200"/>
          </a:xfrm>
          <a:prstGeom prst="rect">
            <a:avLst/>
          </a:prstGeom>
          <a:solidFill>
            <a:srgbClr val="00B050"/>
          </a:solidFill>
          <a:ln w="9525">
            <a:noFill/>
            <a:miter lim="800000"/>
            <a:headEnd/>
            <a:tailEnd/>
          </a:ln>
        </p:spPr>
        <p:txBody>
          <a:bodyPr>
            <a:spAutoFit/>
          </a:bodyPr>
          <a:lstStyle/>
          <a:p>
            <a:pPr algn="just" rtl="1"/>
            <a:r>
              <a:rPr lang="ar-KW" sz="3200" b="1">
                <a:solidFill>
                  <a:schemeClr val="bg1"/>
                </a:solidFill>
                <a:latin typeface="Simplified Arabic" pitchFamily="18" charset="-78"/>
                <a:cs typeface="Simplified Arabic" pitchFamily="18" charset="-78"/>
              </a:rPr>
              <a:t>3. عدم وجود مختبرات الحلال</a:t>
            </a:r>
            <a:endParaRPr lang="en-US" sz="3200" b="1">
              <a:solidFill>
                <a:schemeClr val="bg1"/>
              </a:solidFill>
              <a:latin typeface="Simplified Arabic" pitchFamily="18" charset="-78"/>
              <a:cs typeface="Simplified Arabic" pitchFamily="18" charset="-78"/>
            </a:endParaRPr>
          </a:p>
        </p:txBody>
      </p:sp>
      <p:sp>
        <p:nvSpPr>
          <p:cNvPr id="8" name="Rectangle 1"/>
          <p:cNvSpPr>
            <a:spLocks noChangeArrowheads="1"/>
          </p:cNvSpPr>
          <p:nvPr/>
        </p:nvSpPr>
        <p:spPr bwMode="auto">
          <a:xfrm>
            <a:off x="381000" y="2133600"/>
            <a:ext cx="8153400" cy="1692275"/>
          </a:xfrm>
          <a:prstGeom prst="rect">
            <a:avLst/>
          </a:prstGeom>
          <a:noFill/>
          <a:ln w="9525">
            <a:noFill/>
            <a:miter lim="800000"/>
            <a:headEnd/>
            <a:tailEnd/>
          </a:ln>
        </p:spPr>
        <p:txBody>
          <a:bodyPr>
            <a:spAutoFit/>
          </a:bodyPr>
          <a:lstStyle/>
          <a:p>
            <a:pPr marL="457200" indent="-457200" algn="just" rtl="1">
              <a:lnSpc>
                <a:spcPct val="200000"/>
              </a:lnSpc>
              <a:spcBef>
                <a:spcPts val="600"/>
              </a:spcBef>
              <a:buFont typeface="Arial" charset="0"/>
              <a:buChar char="•"/>
            </a:pPr>
            <a:r>
              <a:rPr lang="ar-KW" sz="2800">
                <a:latin typeface="Simplified Arabic" pitchFamily="18" charset="-78"/>
                <a:cs typeface="Simplified Arabic" pitchFamily="18" charset="-78"/>
              </a:rPr>
              <a:t>وتكمن أهمية هذه المختبرات في تقديم الدعم الفني اللازم لتعزيز خدمات شهادة الحلال.</a:t>
            </a:r>
          </a:p>
        </p:txBody>
      </p:sp>
      <p:sp>
        <p:nvSpPr>
          <p:cNvPr id="5" name="Rectangle 4"/>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5"/>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5" descr="http://4.bp.blogspot.com/_oejkmVXrkYA/SbzR_WkoqlI/AAAAAAAAACw/ZBC4SpBxKRA/s1600-R/bism.gif"/>
          <p:cNvPicPr>
            <a:picLocks noChangeAspect="1" noChangeArrowheads="1"/>
          </p:cNvPicPr>
          <p:nvPr/>
        </p:nvPicPr>
        <p:blipFill>
          <a:blip r:embed="rId2"/>
          <a:srcRect/>
          <a:stretch>
            <a:fillRect/>
          </a:stretch>
        </p:blipFill>
        <p:spPr bwMode="auto">
          <a:xfrm>
            <a:off x="4038600" y="1354131"/>
            <a:ext cx="914400" cy="1217613"/>
          </a:xfrm>
          <a:prstGeom prst="rect">
            <a:avLst/>
          </a:prstGeom>
          <a:noFill/>
          <a:ln w="9525">
            <a:noFill/>
            <a:miter lim="800000"/>
            <a:headEnd/>
            <a:tailEnd/>
          </a:ln>
        </p:spPr>
      </p:pic>
      <p:sp>
        <p:nvSpPr>
          <p:cNvPr id="9" name="Title 1"/>
          <p:cNvSpPr txBox="1">
            <a:spLocks/>
          </p:cNvSpPr>
          <p:nvPr/>
        </p:nvSpPr>
        <p:spPr bwMode="auto">
          <a:xfrm>
            <a:off x="685800" y="3071810"/>
            <a:ext cx="7772400" cy="1905000"/>
          </a:xfrm>
          <a:prstGeom prst="rect">
            <a:avLst/>
          </a:prstGeom>
          <a:solidFill>
            <a:srgbClr val="00B050"/>
          </a:solidFill>
          <a:ln w="9525">
            <a:noFill/>
            <a:miter lim="800000"/>
            <a:headEnd/>
            <a:tailEnd/>
          </a:ln>
        </p:spPr>
        <p:txBody>
          <a:bodyPr/>
          <a:lstStyle/>
          <a:p>
            <a:pPr algn="ctr" rtl="1">
              <a:lnSpc>
                <a:spcPct val="150000"/>
              </a:lnSpc>
            </a:pPr>
            <a:r>
              <a:rPr lang="ar-KW" sz="3200" b="1">
                <a:solidFill>
                  <a:schemeClr val="bg1"/>
                </a:solidFill>
                <a:latin typeface="Simplified Arabic" pitchFamily="18" charset="-78"/>
                <a:cs typeface="Simplified Arabic" pitchFamily="18" charset="-78"/>
              </a:rPr>
              <a:t>التحديات التي تواجه الحلال الحقيقي</a:t>
            </a:r>
            <a:endParaRPr lang="en-US" sz="3200" b="1">
              <a:solidFill>
                <a:schemeClr val="bg1"/>
              </a:solidFill>
              <a:latin typeface="Simplified Arabic" pitchFamily="18" charset="-78"/>
              <a:cs typeface="Simplified Arabic" pitchFamily="18" charset="-78"/>
            </a:endParaRPr>
          </a:p>
          <a:p>
            <a:pPr algn="ctr" eaLnBrk="0" fontAlgn="ctr" hangingPunct="0"/>
            <a:r>
              <a:rPr lang="ar-KW" sz="2400" b="1">
                <a:solidFill>
                  <a:srgbClr val="FFFF00"/>
                </a:solidFill>
              </a:rPr>
              <a:t>مع التركيز على معايير الحلال ووكالات الاعتماد الحلال</a:t>
            </a:r>
          </a:p>
          <a:p>
            <a:pPr algn="ctr" rtl="1" eaLnBrk="0" hangingPunct="0"/>
            <a:r>
              <a:rPr lang="ar-KW"/>
              <a:t/>
            </a:r>
            <a:br>
              <a:rPr lang="ar-KW"/>
            </a:br>
            <a:r>
              <a:rPr lang="ar-KW" sz="2800" b="1">
                <a:solidFill>
                  <a:schemeClr val="bg1"/>
                </a:solidFill>
                <a:latin typeface="Simplified Arabic" pitchFamily="18" charset="-78"/>
                <a:cs typeface="Simplified Arabic" pitchFamily="18" charset="-78"/>
              </a:rPr>
              <a:t>ما مدى أهمية الحلال الحقيقي بالنسبة لك؟</a:t>
            </a:r>
          </a:p>
        </p:txBody>
      </p:sp>
      <p:sp>
        <p:nvSpPr>
          <p:cNvPr id="4" name="Rectangle 3"/>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Rectangle 4"/>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5"/>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ntr" presetSubtype="0" fill="hold" nodeType="clickEffect">
                                  <p:stCondLst>
                                    <p:cond delay="0"/>
                                  </p:stCondLst>
                                  <p:childTnLst>
                                    <p:set>
                                      <p:cBhvr>
                                        <p:cTn id="6" dur="1" fill="hold">
                                          <p:stCondLst>
                                            <p:cond delay="0"/>
                                          </p:stCondLst>
                                        </p:cTn>
                                        <p:tgtEl>
                                          <p:spTgt spid="9">
                                            <p:txEl>
                                              <p:pRg st="2" end="2"/>
                                            </p:txEl>
                                          </p:spTgt>
                                        </p:tgtEl>
                                        <p:attrNameLst>
                                          <p:attrName>style.visibility</p:attrName>
                                        </p:attrNameLst>
                                      </p:cBhvr>
                                      <p:to>
                                        <p:strVal val="visible"/>
                                      </p:to>
                                    </p:set>
                                    <p:animEffect transition="in" filter="wipe(down)">
                                      <p:cBhvr>
                                        <p:cTn id="7" dur="580">
                                          <p:stCondLst>
                                            <p:cond delay="0"/>
                                          </p:stCondLst>
                                        </p:cTn>
                                        <p:tgtEl>
                                          <p:spTgt spid="9">
                                            <p:txEl>
                                              <p:pRg st="2" end="2"/>
                                            </p:txEl>
                                          </p:spTgt>
                                        </p:tgtEl>
                                      </p:cBhvr>
                                    </p:animEffect>
                                    <p:anim calcmode="lin" valueType="num">
                                      <p:cBhvr>
                                        <p:cTn id="8" dur="1822" tmFilter="0,0; 0.14,0.36; 0.43,0.73; 0.71,0.91; 1.0,1.0">
                                          <p:stCondLst>
                                            <p:cond delay="0"/>
                                          </p:stCondLst>
                                        </p:cTn>
                                        <p:tgtEl>
                                          <p:spTgt spid="9">
                                            <p:txEl>
                                              <p:pRg st="2" end="2"/>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9">
                                            <p:txEl>
                                              <p:pRg st="2" end="2"/>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9">
                                            <p:txEl>
                                              <p:pRg st="2" end="2"/>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9">
                                            <p:txEl>
                                              <p:pRg st="2" end="2"/>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9">
                                            <p:txEl>
                                              <p:pRg st="2" end="2"/>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9">
                                            <p:txEl>
                                              <p:pRg st="2" end="2"/>
                                            </p:txEl>
                                          </p:spTgt>
                                        </p:tgtEl>
                                      </p:cBhvr>
                                      <p:to x="100000" y="60000"/>
                                    </p:animScale>
                                    <p:animScale>
                                      <p:cBhvr>
                                        <p:cTn id="14" dur="166" decel="50000">
                                          <p:stCondLst>
                                            <p:cond delay="676"/>
                                          </p:stCondLst>
                                        </p:cTn>
                                        <p:tgtEl>
                                          <p:spTgt spid="9">
                                            <p:txEl>
                                              <p:pRg st="2" end="2"/>
                                            </p:txEl>
                                          </p:spTgt>
                                        </p:tgtEl>
                                      </p:cBhvr>
                                      <p:to x="100000" y="100000"/>
                                    </p:animScale>
                                    <p:animScale>
                                      <p:cBhvr>
                                        <p:cTn id="15" dur="26">
                                          <p:stCondLst>
                                            <p:cond delay="1312"/>
                                          </p:stCondLst>
                                        </p:cTn>
                                        <p:tgtEl>
                                          <p:spTgt spid="9">
                                            <p:txEl>
                                              <p:pRg st="2" end="2"/>
                                            </p:txEl>
                                          </p:spTgt>
                                        </p:tgtEl>
                                      </p:cBhvr>
                                      <p:to x="100000" y="80000"/>
                                    </p:animScale>
                                    <p:animScale>
                                      <p:cBhvr>
                                        <p:cTn id="16" dur="166" decel="50000">
                                          <p:stCondLst>
                                            <p:cond delay="1338"/>
                                          </p:stCondLst>
                                        </p:cTn>
                                        <p:tgtEl>
                                          <p:spTgt spid="9">
                                            <p:txEl>
                                              <p:pRg st="2" end="2"/>
                                            </p:txEl>
                                          </p:spTgt>
                                        </p:tgtEl>
                                      </p:cBhvr>
                                      <p:to x="100000" y="100000"/>
                                    </p:animScale>
                                    <p:animScale>
                                      <p:cBhvr>
                                        <p:cTn id="17" dur="26">
                                          <p:stCondLst>
                                            <p:cond delay="1642"/>
                                          </p:stCondLst>
                                        </p:cTn>
                                        <p:tgtEl>
                                          <p:spTgt spid="9">
                                            <p:txEl>
                                              <p:pRg st="2" end="2"/>
                                            </p:txEl>
                                          </p:spTgt>
                                        </p:tgtEl>
                                      </p:cBhvr>
                                      <p:to x="100000" y="90000"/>
                                    </p:animScale>
                                    <p:animScale>
                                      <p:cBhvr>
                                        <p:cTn id="18" dur="166" decel="50000">
                                          <p:stCondLst>
                                            <p:cond delay="1668"/>
                                          </p:stCondLst>
                                        </p:cTn>
                                        <p:tgtEl>
                                          <p:spTgt spid="9">
                                            <p:txEl>
                                              <p:pRg st="2" end="2"/>
                                            </p:txEl>
                                          </p:spTgt>
                                        </p:tgtEl>
                                      </p:cBhvr>
                                      <p:to x="100000" y="100000"/>
                                    </p:animScale>
                                    <p:animScale>
                                      <p:cBhvr>
                                        <p:cTn id="19" dur="26">
                                          <p:stCondLst>
                                            <p:cond delay="1808"/>
                                          </p:stCondLst>
                                        </p:cTn>
                                        <p:tgtEl>
                                          <p:spTgt spid="9">
                                            <p:txEl>
                                              <p:pRg st="2" end="2"/>
                                            </p:txEl>
                                          </p:spTgt>
                                        </p:tgtEl>
                                      </p:cBhvr>
                                      <p:to x="100000" y="95000"/>
                                    </p:animScale>
                                    <p:animScale>
                                      <p:cBhvr>
                                        <p:cTn id="20" dur="166" decel="50000">
                                          <p:stCondLst>
                                            <p:cond delay="1834"/>
                                          </p:stCondLst>
                                        </p:cTn>
                                        <p:tgtEl>
                                          <p:spTgt spid="9">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228600" y="1184275"/>
            <a:ext cx="8534400" cy="3540125"/>
          </a:xfrm>
          <a:prstGeom prst="rect">
            <a:avLst/>
          </a:prstGeom>
          <a:noFill/>
          <a:ln w="9525">
            <a:noFill/>
            <a:miter lim="800000"/>
            <a:headEnd/>
            <a:tailEnd/>
          </a:ln>
        </p:spPr>
        <p:txBody>
          <a:bodyPr>
            <a:spAutoFit/>
          </a:bodyPr>
          <a:lstStyle/>
          <a:p>
            <a:pPr marL="457200" indent="-457200" algn="just" rtl="1">
              <a:lnSpc>
                <a:spcPct val="200000"/>
              </a:lnSpc>
              <a:buFont typeface="Arial" charset="0"/>
              <a:buChar char="•"/>
            </a:pPr>
            <a:r>
              <a:rPr lang="ar-KW" sz="2800">
                <a:latin typeface="Simplified Arabic" pitchFamily="18" charset="-78"/>
                <a:cs typeface="Simplified Arabic" pitchFamily="18" charset="-78"/>
              </a:rPr>
              <a:t>يعتبر ندرة مختبرات الحلال معتمدة تحد كبير أمام الحلال الحقيقي خاصة ندرة الفنيين من المسلمين المؤهلين لأداء تحاليل الحلال.</a:t>
            </a:r>
            <a:endParaRPr lang="en-US" sz="2800">
              <a:latin typeface="Simplified Arabic" pitchFamily="18" charset="-78"/>
              <a:cs typeface="Simplified Arabic" pitchFamily="18" charset="-78"/>
            </a:endParaRPr>
          </a:p>
          <a:p>
            <a:pPr marL="457200" indent="-457200" algn="just" rtl="1">
              <a:lnSpc>
                <a:spcPct val="200000"/>
              </a:lnSpc>
              <a:buFont typeface="Arial" charset="0"/>
              <a:buChar char="•"/>
            </a:pPr>
            <a:r>
              <a:rPr lang="ar-KW" sz="2800"/>
              <a:t>ومما يزيد الأمر تعقيداً هو عدم وجود بروتوكولات تحليل حلال معتمدة، وهذا مهم لتوحيد نتائج تحليل الحلال.</a:t>
            </a:r>
            <a:endParaRPr lang="en-US" sz="2800"/>
          </a:p>
        </p:txBody>
      </p:sp>
      <p:sp>
        <p:nvSpPr>
          <p:cNvPr id="4" name="Rectangle 3"/>
          <p:cNvSpPr>
            <a:spLocks noChangeArrowheads="1"/>
          </p:cNvSpPr>
          <p:nvPr/>
        </p:nvSpPr>
        <p:spPr bwMode="auto">
          <a:xfrm>
            <a:off x="228600" y="152400"/>
            <a:ext cx="8534400" cy="954088"/>
          </a:xfrm>
          <a:prstGeom prst="rect">
            <a:avLst/>
          </a:prstGeom>
          <a:solidFill>
            <a:schemeClr val="accent6">
              <a:lumMod val="20000"/>
              <a:lumOff val="80000"/>
            </a:schemeClr>
          </a:solidFill>
          <a:ln w="9525">
            <a:noFill/>
            <a:miter lim="800000"/>
            <a:headEnd/>
            <a:tailEnd/>
          </a:ln>
        </p:spPr>
        <p:txBody>
          <a:bodyPr>
            <a:spAutoFit/>
          </a:bodyPr>
          <a:lstStyle/>
          <a:p>
            <a:pPr algn="just" rtl="1">
              <a:lnSpc>
                <a:spcPct val="200000"/>
              </a:lnSpc>
              <a:spcBef>
                <a:spcPts val="600"/>
              </a:spcBef>
              <a:defRPr/>
            </a:pPr>
            <a:r>
              <a:rPr lang="ar-KW" sz="3200" b="1" dirty="0">
                <a:latin typeface="Simplified Arabic" pitchFamily="18" charset="-78"/>
                <a:cs typeface="Simplified Arabic" pitchFamily="18" charset="-78"/>
              </a:rPr>
              <a:t>أين الخلل؟</a:t>
            </a:r>
          </a:p>
        </p:txBody>
      </p:sp>
      <p:sp>
        <p:nvSpPr>
          <p:cNvPr id="5" name="Rectangle 4"/>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5"/>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Rectangle 7"/>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228600" y="228600"/>
            <a:ext cx="8534400" cy="584200"/>
          </a:xfrm>
          <a:prstGeom prst="rect">
            <a:avLst/>
          </a:prstGeom>
          <a:solidFill>
            <a:schemeClr val="accent6">
              <a:lumMod val="20000"/>
              <a:lumOff val="80000"/>
            </a:schemeClr>
          </a:solidFill>
          <a:ln w="9525">
            <a:noFill/>
            <a:miter lim="800000"/>
            <a:headEnd/>
            <a:tailEnd/>
          </a:ln>
        </p:spPr>
        <p:txBody>
          <a:bodyPr>
            <a:spAutoFit/>
          </a:bodyPr>
          <a:lstStyle/>
          <a:p>
            <a:pPr algn="just" rtl="1">
              <a:spcBef>
                <a:spcPts val="600"/>
              </a:spcBef>
              <a:defRPr/>
            </a:pPr>
            <a:r>
              <a:rPr lang="ar-KW" sz="3200" b="1" dirty="0">
                <a:latin typeface="Simplified Arabic" pitchFamily="18" charset="-78"/>
                <a:cs typeface="Simplified Arabic" pitchFamily="18" charset="-78"/>
              </a:rPr>
              <a:t>كيفية التصدي لهذا التحدي؟</a:t>
            </a:r>
          </a:p>
        </p:txBody>
      </p:sp>
      <p:sp>
        <p:nvSpPr>
          <p:cNvPr id="5" name="Rectangle 4"/>
          <p:cNvSpPr>
            <a:spLocks noChangeArrowheads="1"/>
          </p:cNvSpPr>
          <p:nvPr/>
        </p:nvSpPr>
        <p:spPr bwMode="auto">
          <a:xfrm>
            <a:off x="228600" y="838200"/>
            <a:ext cx="8534400" cy="5262563"/>
          </a:xfrm>
          <a:prstGeom prst="rect">
            <a:avLst/>
          </a:prstGeom>
          <a:noFill/>
          <a:ln w="9525">
            <a:noFill/>
            <a:miter lim="800000"/>
            <a:headEnd/>
            <a:tailEnd/>
          </a:ln>
        </p:spPr>
        <p:txBody>
          <a:bodyPr>
            <a:spAutoFit/>
          </a:bodyPr>
          <a:lstStyle/>
          <a:p>
            <a:pPr marL="457200" indent="-457200" algn="just" rtl="1">
              <a:lnSpc>
                <a:spcPct val="200000"/>
              </a:lnSpc>
              <a:buFont typeface="Arial" charset="0"/>
              <a:buChar char="•"/>
            </a:pPr>
            <a:r>
              <a:rPr lang="ar-KW" sz="2800">
                <a:latin typeface="Simplified Arabic" pitchFamily="18" charset="-78"/>
                <a:cs typeface="Simplified Arabic" pitchFamily="18" charset="-78"/>
              </a:rPr>
              <a:t>اعتماد مختبرات حلال.</a:t>
            </a:r>
          </a:p>
          <a:p>
            <a:pPr marL="457200" indent="-457200" algn="just" rtl="1">
              <a:lnSpc>
                <a:spcPct val="200000"/>
              </a:lnSpc>
              <a:buFont typeface="Arial" charset="0"/>
              <a:buChar char="•"/>
            </a:pPr>
            <a:r>
              <a:rPr lang="ar-KW" sz="2800">
                <a:latin typeface="Simplified Arabic" pitchFamily="18" charset="-78"/>
                <a:cs typeface="Simplified Arabic" pitchFamily="18" charset="-78"/>
              </a:rPr>
              <a:t>تأهيل فنيين مسلمين للعمل في مختبرات حلال.</a:t>
            </a:r>
          </a:p>
          <a:p>
            <a:pPr marL="457200" indent="-457200" algn="just" rtl="1">
              <a:lnSpc>
                <a:spcPct val="200000"/>
              </a:lnSpc>
              <a:buFont typeface="Arial" charset="0"/>
              <a:buChar char="•"/>
            </a:pPr>
            <a:r>
              <a:rPr lang="ar-KW" sz="2800">
                <a:latin typeface="Simplified Arabic" pitchFamily="18" charset="-78"/>
                <a:cs typeface="Simplified Arabic" pitchFamily="18" charset="-78"/>
              </a:rPr>
              <a:t>جعل طرق تحليل الحلال والمسجلة كبراءات إختراع والمحتكرة من قبل رواد مراكز حلال البحث العلمي والتطوير، مثل جامعة بوترا الماليزية، موفرة مجاناً لاستخدامها من قبل جميع المختبرات في العالم، لا سيما مختبرات الدول الإسلامية.</a:t>
            </a:r>
            <a:endParaRPr lang="en-US" sz="2800" b="1">
              <a:latin typeface="Simplified Arabic" pitchFamily="18" charset="-78"/>
              <a:cs typeface="Simplified Arabic" pitchFamily="18" charset="-78"/>
            </a:endParaRPr>
          </a:p>
        </p:txBody>
      </p:sp>
      <p:sp>
        <p:nvSpPr>
          <p:cNvPr id="4" name="Rectangle 3"/>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5"/>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Rectangle 7"/>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381000" y="968375"/>
            <a:ext cx="8153400" cy="777875"/>
          </a:xfrm>
          <a:prstGeom prst="rect">
            <a:avLst/>
          </a:prstGeom>
          <a:noFill/>
          <a:ln w="9525">
            <a:noFill/>
            <a:miter lim="800000"/>
            <a:headEnd/>
            <a:tailEnd/>
          </a:ln>
        </p:spPr>
        <p:txBody>
          <a:bodyPr>
            <a:spAutoFit/>
          </a:bodyPr>
          <a:lstStyle/>
          <a:p>
            <a:pPr marL="231775" indent="-231775" algn="just" rtl="1">
              <a:lnSpc>
                <a:spcPct val="200000"/>
              </a:lnSpc>
              <a:buFont typeface="Arial" pitchFamily="34" charset="0"/>
              <a:buChar char="•"/>
              <a:defRPr/>
            </a:pPr>
            <a:r>
              <a:rPr lang="ar-KW" sz="2600" b="1" dirty="0">
                <a:latin typeface="+mn-lt"/>
              </a:rPr>
              <a:t>سيؤدي صعوبة توفر مكونات حلال بديلة إلى عدم وجود منتجات حلال.</a:t>
            </a:r>
            <a:endParaRPr lang="en-US" sz="2600" b="1" dirty="0">
              <a:latin typeface="+mn-lt"/>
            </a:endParaRPr>
          </a:p>
        </p:txBody>
      </p:sp>
      <p:sp>
        <p:nvSpPr>
          <p:cNvPr id="24579" name="Rectangle 8"/>
          <p:cNvSpPr>
            <a:spLocks noChangeArrowheads="1"/>
          </p:cNvSpPr>
          <p:nvPr/>
        </p:nvSpPr>
        <p:spPr bwMode="auto">
          <a:xfrm>
            <a:off x="228600" y="228600"/>
            <a:ext cx="8534400" cy="584200"/>
          </a:xfrm>
          <a:prstGeom prst="rect">
            <a:avLst/>
          </a:prstGeom>
          <a:solidFill>
            <a:srgbClr val="00B050"/>
          </a:solidFill>
          <a:ln w="9525">
            <a:noFill/>
            <a:miter lim="800000"/>
            <a:headEnd/>
            <a:tailEnd/>
          </a:ln>
        </p:spPr>
        <p:txBody>
          <a:bodyPr>
            <a:spAutoFit/>
          </a:bodyPr>
          <a:lstStyle/>
          <a:p>
            <a:pPr algn="just" rtl="1"/>
            <a:r>
              <a:rPr lang="ar-KW" sz="3200" b="1">
                <a:solidFill>
                  <a:schemeClr val="bg1"/>
                </a:solidFill>
                <a:latin typeface="Simplified Arabic" pitchFamily="18" charset="-78"/>
                <a:cs typeface="Simplified Arabic" pitchFamily="18" charset="-78"/>
              </a:rPr>
              <a:t>4. صعوبة الحصول مكونات حلال بديلة</a:t>
            </a:r>
            <a:endParaRPr lang="en-US" sz="3200" b="1">
              <a:solidFill>
                <a:schemeClr val="bg1"/>
              </a:solidFill>
              <a:latin typeface="Simplified Arabic" pitchFamily="18" charset="-78"/>
              <a:cs typeface="Simplified Arabic" pitchFamily="18" charset="-78"/>
            </a:endParaRPr>
          </a:p>
        </p:txBody>
      </p:sp>
      <p:sp>
        <p:nvSpPr>
          <p:cNvPr id="8" name="Rectangle 1"/>
          <p:cNvSpPr>
            <a:spLocks noChangeArrowheads="1"/>
          </p:cNvSpPr>
          <p:nvPr/>
        </p:nvSpPr>
        <p:spPr bwMode="auto">
          <a:xfrm>
            <a:off x="152400" y="1990725"/>
            <a:ext cx="8763000" cy="3643313"/>
          </a:xfrm>
          <a:prstGeom prst="rect">
            <a:avLst/>
          </a:prstGeom>
          <a:noFill/>
          <a:ln w="9525">
            <a:noFill/>
            <a:miter lim="800000"/>
            <a:headEnd/>
            <a:tailEnd/>
          </a:ln>
        </p:spPr>
        <p:txBody>
          <a:bodyPr>
            <a:spAutoFit/>
          </a:bodyPr>
          <a:lstStyle/>
          <a:p>
            <a:pPr marL="231775" indent="-231775" algn="just" rtl="1">
              <a:lnSpc>
                <a:spcPct val="150000"/>
              </a:lnSpc>
              <a:buFont typeface="Arial" pitchFamily="34" charset="0"/>
              <a:buChar char="•"/>
              <a:defRPr/>
            </a:pPr>
            <a:r>
              <a:rPr lang="ar-KW" sz="2600" b="1" dirty="0">
                <a:solidFill>
                  <a:srgbClr val="00B050"/>
                </a:solidFill>
                <a:latin typeface="Simplified Arabic" pitchFamily="18" charset="-78"/>
                <a:cs typeface="Simplified Arabic" pitchFamily="18" charset="-78"/>
              </a:rPr>
              <a:t>من أمثلة مكونات الحلال البديلة:</a:t>
            </a:r>
          </a:p>
          <a:p>
            <a:pPr marL="514350" indent="-514350" algn="just" rtl="1">
              <a:lnSpc>
                <a:spcPct val="150000"/>
              </a:lnSpc>
              <a:buFont typeface="+mj-lt"/>
              <a:buAutoNum type="arabicPeriod"/>
              <a:defRPr/>
            </a:pPr>
            <a:r>
              <a:rPr lang="ar-KW" sz="2600" b="1" dirty="0">
                <a:latin typeface="Simplified Arabic" pitchFamily="18" charset="-78"/>
                <a:cs typeface="Simplified Arabic" pitchFamily="18" charset="-78"/>
              </a:rPr>
              <a:t>الدهون، والغليسرين، وأملاح الأحماض الدهنية -&gt; من مصادر حلال أو نباتية.</a:t>
            </a:r>
          </a:p>
          <a:p>
            <a:pPr marL="514350" indent="-514350" algn="just" rtl="1">
              <a:lnSpc>
                <a:spcPct val="150000"/>
              </a:lnSpc>
              <a:buFont typeface="+mj-lt"/>
              <a:buAutoNum type="arabicPeriod"/>
              <a:defRPr/>
            </a:pPr>
            <a:r>
              <a:rPr lang="ar-KW" sz="2600" b="1" dirty="0">
                <a:latin typeface="Simplified Arabic" pitchFamily="18" charset="-78"/>
                <a:cs typeface="Simplified Arabic" pitchFamily="18" charset="-78"/>
              </a:rPr>
              <a:t>البروتينات، مصل اللبن واللحوم والجيلاتين -&gt; من مصادر حلال أو نباتية.</a:t>
            </a:r>
          </a:p>
          <a:p>
            <a:pPr marL="514350" indent="-514350" algn="just" rtl="1">
              <a:lnSpc>
                <a:spcPct val="150000"/>
              </a:lnSpc>
              <a:buFont typeface="+mj-lt"/>
              <a:buAutoNum type="arabicPeriod"/>
              <a:defRPr/>
            </a:pPr>
            <a:r>
              <a:rPr lang="ar-KW" sz="2600" b="1" dirty="0">
                <a:latin typeface="Simplified Arabic" pitchFamily="18" charset="-78"/>
                <a:cs typeface="Simplified Arabic" pitchFamily="18" charset="-78"/>
              </a:rPr>
              <a:t>الانزيمات-&gt; من مصادر حلال.</a:t>
            </a:r>
          </a:p>
          <a:p>
            <a:pPr marL="514350" indent="-514350" algn="just" rtl="1">
              <a:lnSpc>
                <a:spcPct val="150000"/>
              </a:lnSpc>
              <a:buFont typeface="+mj-lt"/>
              <a:buAutoNum type="arabicPeriod"/>
              <a:defRPr/>
            </a:pPr>
            <a:r>
              <a:rPr lang="ar-KW" sz="2600" b="1" dirty="0">
                <a:latin typeface="Simplified Arabic" pitchFamily="18" charset="-78"/>
                <a:cs typeface="Simplified Arabic" pitchFamily="18" charset="-78"/>
              </a:rPr>
              <a:t>الكحول للاستخدام الخارجي-&gt; الآيسوبروبيل.</a:t>
            </a:r>
          </a:p>
        </p:txBody>
      </p:sp>
      <p:sp>
        <p:nvSpPr>
          <p:cNvPr id="6" name="Rectangle 5"/>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Rectangle 9"/>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fade">
                                      <p:cBhvr>
                                        <p:cTn id="12" dur="500"/>
                                        <p:tgtEl>
                                          <p:spTgt spid="8">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fade">
                                      <p:cBhvr>
                                        <p:cTn id="17" dur="500"/>
                                        <p:tgtEl>
                                          <p:spTgt spid="8">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8">
                                            <p:txEl>
                                              <p:pRg st="3" end="3"/>
                                            </p:txEl>
                                          </p:spTgt>
                                        </p:tgtEl>
                                        <p:attrNameLst>
                                          <p:attrName>style.visibility</p:attrName>
                                        </p:attrNameLst>
                                      </p:cBhvr>
                                      <p:to>
                                        <p:strVal val="visible"/>
                                      </p:to>
                                    </p:set>
                                    <p:animEffect transition="in" filter="fade">
                                      <p:cBhvr>
                                        <p:cTn id="22" dur="500"/>
                                        <p:tgtEl>
                                          <p:spTgt spid="8">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xEl>
                                              <p:pRg st="4" end="4"/>
                                            </p:txEl>
                                          </p:spTgt>
                                        </p:tgtEl>
                                        <p:attrNameLst>
                                          <p:attrName>style.visibility</p:attrName>
                                        </p:attrNameLst>
                                      </p:cBhvr>
                                      <p:to>
                                        <p:strVal val="visible"/>
                                      </p:to>
                                    </p:set>
                                    <p:animEffect transition="in" filter="fade">
                                      <p:cBhvr>
                                        <p:cTn id="27"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228600" y="1219200"/>
            <a:ext cx="8534400" cy="4894263"/>
          </a:xfrm>
          <a:prstGeom prst="rect">
            <a:avLst/>
          </a:prstGeom>
          <a:noFill/>
          <a:ln w="9525">
            <a:noFill/>
            <a:miter lim="800000"/>
            <a:headEnd/>
            <a:tailEnd/>
          </a:ln>
        </p:spPr>
        <p:txBody>
          <a:bodyPr>
            <a:spAutoFit/>
          </a:bodyPr>
          <a:lstStyle/>
          <a:p>
            <a:pPr marL="231775" indent="-231775" algn="just" rtl="1">
              <a:lnSpc>
                <a:spcPct val="200000"/>
              </a:lnSpc>
              <a:buFont typeface="Arial" charset="0"/>
              <a:buChar char="•"/>
            </a:pPr>
            <a:r>
              <a:rPr lang="ar-KW" sz="2600" b="1">
                <a:latin typeface="Simplified Arabic" pitchFamily="18" charset="-78"/>
                <a:cs typeface="Simplified Arabic" pitchFamily="18" charset="-78"/>
              </a:rPr>
              <a:t>لا يوجد طلب أو تشجيع لإنتاج مكونات الحلال الخام البديلة.</a:t>
            </a:r>
          </a:p>
          <a:p>
            <a:pPr marL="231775" indent="-231775" algn="just" rtl="1">
              <a:lnSpc>
                <a:spcPct val="200000"/>
              </a:lnSpc>
              <a:buFont typeface="Arial" charset="0"/>
              <a:buChar char="•"/>
            </a:pPr>
            <a:r>
              <a:rPr lang="ar-KW" sz="2600" b="1">
                <a:latin typeface="Simplified Arabic" pitchFamily="18" charset="-78"/>
                <a:cs typeface="Simplified Arabic" pitchFamily="18" charset="-78"/>
              </a:rPr>
              <a:t>لا يوجد سوق قوي للمكونات الحلال الخام البديلة.</a:t>
            </a:r>
          </a:p>
          <a:p>
            <a:pPr marL="231775" indent="-231775" algn="just" rtl="1">
              <a:lnSpc>
                <a:spcPct val="200000"/>
              </a:lnSpc>
              <a:buFont typeface="Arial" charset="0"/>
              <a:buChar char="•"/>
            </a:pPr>
            <a:r>
              <a:rPr lang="ar-KW" sz="2600" b="1">
                <a:latin typeface="Simplified Arabic" pitchFamily="18" charset="-78"/>
                <a:cs typeface="Simplified Arabic" pitchFamily="18" charset="-78"/>
              </a:rPr>
              <a:t>لا تهتم الحكومات بطلب المكونات الحلال الخام +البديلة في المنتجات المستوردة أو المنتجة محلياً.</a:t>
            </a:r>
          </a:p>
          <a:p>
            <a:pPr marL="231775" indent="-231775" algn="just" rtl="1">
              <a:lnSpc>
                <a:spcPct val="200000"/>
              </a:lnSpc>
              <a:buFont typeface="Arial" charset="0"/>
              <a:buChar char="•"/>
            </a:pPr>
            <a:r>
              <a:rPr lang="ar-KW" sz="2600" b="1">
                <a:latin typeface="Simplified Arabic" pitchFamily="18" charset="-78"/>
                <a:cs typeface="Simplified Arabic" pitchFamily="18" charset="-78"/>
              </a:rPr>
              <a:t>المستوردين والمستهلكين لا يبدون إهتمام بطلب مكونات الحلال الخام البديلة.</a:t>
            </a:r>
            <a:endParaRPr lang="en-US" sz="2600" b="1">
              <a:latin typeface="Simplified Arabic" pitchFamily="18" charset="-78"/>
              <a:cs typeface="Simplified Arabic" pitchFamily="18" charset="-78"/>
            </a:endParaRPr>
          </a:p>
        </p:txBody>
      </p:sp>
      <p:sp>
        <p:nvSpPr>
          <p:cNvPr id="4" name="Rectangle 3"/>
          <p:cNvSpPr>
            <a:spLocks noChangeArrowheads="1"/>
          </p:cNvSpPr>
          <p:nvPr/>
        </p:nvSpPr>
        <p:spPr bwMode="auto">
          <a:xfrm>
            <a:off x="228600" y="152400"/>
            <a:ext cx="8534400" cy="954088"/>
          </a:xfrm>
          <a:prstGeom prst="rect">
            <a:avLst/>
          </a:prstGeom>
          <a:solidFill>
            <a:schemeClr val="accent6">
              <a:lumMod val="20000"/>
              <a:lumOff val="80000"/>
            </a:schemeClr>
          </a:solidFill>
          <a:ln w="9525">
            <a:noFill/>
            <a:miter lim="800000"/>
            <a:headEnd/>
            <a:tailEnd/>
          </a:ln>
        </p:spPr>
        <p:txBody>
          <a:bodyPr>
            <a:spAutoFit/>
          </a:bodyPr>
          <a:lstStyle/>
          <a:p>
            <a:pPr algn="just" rtl="1">
              <a:lnSpc>
                <a:spcPct val="200000"/>
              </a:lnSpc>
              <a:spcBef>
                <a:spcPts val="600"/>
              </a:spcBef>
              <a:defRPr/>
            </a:pPr>
            <a:r>
              <a:rPr lang="ar-KW" sz="3200" b="1" dirty="0">
                <a:latin typeface="Simplified Arabic" pitchFamily="18" charset="-78"/>
                <a:cs typeface="Simplified Arabic" pitchFamily="18" charset="-78"/>
              </a:rPr>
              <a:t>أين الخلل؟</a:t>
            </a:r>
          </a:p>
        </p:txBody>
      </p:sp>
      <p:sp>
        <p:nvSpPr>
          <p:cNvPr id="5" name="Rectangle 4"/>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5"/>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Rectangle 7"/>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228600" y="228600"/>
            <a:ext cx="8534400" cy="584200"/>
          </a:xfrm>
          <a:prstGeom prst="rect">
            <a:avLst/>
          </a:prstGeom>
          <a:solidFill>
            <a:schemeClr val="accent6">
              <a:lumMod val="20000"/>
              <a:lumOff val="80000"/>
            </a:schemeClr>
          </a:solidFill>
          <a:ln w="9525">
            <a:noFill/>
            <a:miter lim="800000"/>
            <a:headEnd/>
            <a:tailEnd/>
          </a:ln>
        </p:spPr>
        <p:txBody>
          <a:bodyPr>
            <a:spAutoFit/>
          </a:bodyPr>
          <a:lstStyle/>
          <a:p>
            <a:pPr algn="just" rtl="1">
              <a:spcBef>
                <a:spcPts val="600"/>
              </a:spcBef>
              <a:defRPr/>
            </a:pPr>
            <a:r>
              <a:rPr lang="ar-KW" sz="3200" b="1" dirty="0">
                <a:latin typeface="Simplified Arabic" pitchFamily="18" charset="-78"/>
                <a:cs typeface="Simplified Arabic" pitchFamily="18" charset="-78"/>
              </a:rPr>
              <a:t>كيفية التصدي لهذا التحدي؟</a:t>
            </a:r>
          </a:p>
        </p:txBody>
      </p:sp>
      <p:sp>
        <p:nvSpPr>
          <p:cNvPr id="5" name="Rectangle 4"/>
          <p:cNvSpPr>
            <a:spLocks noChangeArrowheads="1"/>
          </p:cNvSpPr>
          <p:nvPr/>
        </p:nvSpPr>
        <p:spPr bwMode="auto">
          <a:xfrm>
            <a:off x="228600" y="1085850"/>
            <a:ext cx="8534400" cy="4400550"/>
          </a:xfrm>
          <a:prstGeom prst="rect">
            <a:avLst/>
          </a:prstGeom>
          <a:noFill/>
          <a:ln w="9525">
            <a:noFill/>
            <a:miter lim="800000"/>
            <a:headEnd/>
            <a:tailEnd/>
          </a:ln>
        </p:spPr>
        <p:txBody>
          <a:bodyPr>
            <a:spAutoFit/>
          </a:bodyPr>
          <a:lstStyle/>
          <a:p>
            <a:pPr marL="457200" indent="-457200" algn="just" rtl="1">
              <a:lnSpc>
                <a:spcPct val="200000"/>
              </a:lnSpc>
              <a:buFont typeface="Arial" charset="0"/>
              <a:buChar char="•"/>
            </a:pPr>
            <a:r>
              <a:rPr lang="ar-KW" sz="2800">
                <a:latin typeface="Simplified Arabic" pitchFamily="18" charset="-78"/>
                <a:cs typeface="Simplified Arabic" pitchFamily="18" charset="-78"/>
              </a:rPr>
              <a:t>تعزيز ثقافة الحلال ووعي بأهمية الحلال بين الشركات المصنعة، والجهات الرقابية الحكومية، وكذلك بين المستهلكين بطلب مكونات حلال خام بديلة.</a:t>
            </a:r>
          </a:p>
          <a:p>
            <a:pPr marL="457200" indent="-457200" algn="just" rtl="1">
              <a:lnSpc>
                <a:spcPct val="200000"/>
              </a:lnSpc>
              <a:buFont typeface="Arial" charset="0"/>
              <a:buChar char="•"/>
            </a:pPr>
            <a:r>
              <a:rPr lang="ar-KW" sz="2800">
                <a:latin typeface="Simplified Arabic" pitchFamily="18" charset="-78"/>
                <a:cs typeface="Simplified Arabic" pitchFamily="18" charset="-78"/>
              </a:rPr>
              <a:t>وينبغي للحكومات أن تشجع وتتدخل لفرض إستخدام مكونات الحلال الخام البديلة في المنتجات الغذائية وغير الغذائية.</a:t>
            </a:r>
            <a:endParaRPr lang="en-US" sz="2800">
              <a:latin typeface="Simplified Arabic" pitchFamily="18" charset="-78"/>
              <a:cs typeface="Simplified Arabic" pitchFamily="18" charset="-78"/>
            </a:endParaRPr>
          </a:p>
        </p:txBody>
      </p:sp>
      <p:sp>
        <p:nvSpPr>
          <p:cNvPr id="6" name="Rectangle 5"/>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Rectangle 7"/>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1"/>
          <p:cNvSpPr>
            <a:spLocks noChangeArrowheads="1"/>
          </p:cNvSpPr>
          <p:nvPr/>
        </p:nvSpPr>
        <p:spPr bwMode="auto">
          <a:xfrm>
            <a:off x="381000" y="914400"/>
            <a:ext cx="8153400" cy="5618163"/>
          </a:xfrm>
          <a:prstGeom prst="rect">
            <a:avLst/>
          </a:prstGeom>
          <a:noFill/>
          <a:ln w="9525">
            <a:noFill/>
            <a:miter lim="800000"/>
            <a:headEnd/>
            <a:tailEnd/>
          </a:ln>
        </p:spPr>
        <p:txBody>
          <a:bodyPr>
            <a:spAutoFit/>
          </a:bodyPr>
          <a:lstStyle/>
          <a:p>
            <a:pPr marL="457200" indent="-457200" algn="just" rtl="1">
              <a:lnSpc>
                <a:spcPct val="175000"/>
              </a:lnSpc>
              <a:buFont typeface="Arial" charset="0"/>
              <a:buChar char="•"/>
            </a:pPr>
            <a:r>
              <a:rPr lang="ar-KW" sz="2600" b="1">
                <a:latin typeface="Simplified Arabic" pitchFamily="18" charset="-78"/>
                <a:cs typeface="Simplified Arabic" pitchFamily="18" charset="-78"/>
              </a:rPr>
              <a:t>شعارات الحلال في بعض الأحيان ليست موضع ترحيب على بعض المنتجات مثل مستحضرات التجميل! وذلك بسبب الاعتقاد بأن وجود شعار الحلال على هذه المنتجات سوف يقلل من قيمها.</a:t>
            </a:r>
          </a:p>
          <a:p>
            <a:pPr marL="457200" indent="-457200" algn="just" rtl="1">
              <a:lnSpc>
                <a:spcPct val="175000"/>
              </a:lnSpc>
              <a:buFont typeface="Arial" charset="0"/>
              <a:buChar char="•"/>
            </a:pPr>
            <a:r>
              <a:rPr lang="ar-KW" sz="2600" b="1">
                <a:latin typeface="Simplified Arabic" pitchFamily="18" charset="-78"/>
                <a:cs typeface="Simplified Arabic" pitchFamily="18" charset="-78"/>
              </a:rPr>
              <a:t>الكثيرون لا يعرفون أن شعار الحلال ليس مجرد رمز يضمن للمسلمين أن ما يشترونه مسموح به من قبل دينهم، ولكن أيضا للشركات التي تسعى للتوسع للوصول إلى البلدان الإسلامية وخارجها.</a:t>
            </a:r>
          </a:p>
          <a:p>
            <a:pPr marL="457200" indent="-457200" algn="just" rtl="1">
              <a:lnSpc>
                <a:spcPct val="175000"/>
              </a:lnSpc>
              <a:buFont typeface="Arial" charset="0"/>
              <a:buChar char="•"/>
            </a:pPr>
            <a:r>
              <a:rPr lang="ar-KW" sz="2600" b="1">
                <a:latin typeface="Simplified Arabic" pitchFamily="18" charset="-78"/>
                <a:cs typeface="Simplified Arabic" pitchFamily="18" charset="-78"/>
              </a:rPr>
              <a:t>ولا يعرفون أيضاً أنه أصبح شعار الحلال الآن رمزا للجودة والالتزام الديني وهذا يجعلها تبدو كما هو الأخضر الجديد </a:t>
            </a:r>
            <a:r>
              <a:rPr lang="en-US" sz="2600" b="1">
                <a:solidFill>
                  <a:srgbClr val="00B050"/>
                </a:solidFill>
                <a:latin typeface="Simplified Arabic" pitchFamily="18" charset="-78"/>
                <a:cs typeface="Simplified Arabic" pitchFamily="18" charset="-78"/>
              </a:rPr>
              <a:t>The New Green</a:t>
            </a:r>
            <a:r>
              <a:rPr lang="ar-KW" sz="2600" b="1">
                <a:latin typeface="Simplified Arabic" pitchFamily="18" charset="-78"/>
                <a:cs typeface="Simplified Arabic" pitchFamily="18" charset="-78"/>
              </a:rPr>
              <a:t>.</a:t>
            </a:r>
            <a:endParaRPr lang="en-US" sz="2600" b="1">
              <a:latin typeface="Simplified Arabic" pitchFamily="18" charset="-78"/>
              <a:cs typeface="Simplified Arabic" pitchFamily="18" charset="-78"/>
            </a:endParaRPr>
          </a:p>
        </p:txBody>
      </p:sp>
      <p:sp>
        <p:nvSpPr>
          <p:cNvPr id="27651" name="Rectangle 8"/>
          <p:cNvSpPr>
            <a:spLocks noChangeArrowheads="1"/>
          </p:cNvSpPr>
          <p:nvPr/>
        </p:nvSpPr>
        <p:spPr bwMode="auto">
          <a:xfrm>
            <a:off x="228600" y="228600"/>
            <a:ext cx="8534400" cy="584200"/>
          </a:xfrm>
          <a:prstGeom prst="rect">
            <a:avLst/>
          </a:prstGeom>
          <a:solidFill>
            <a:srgbClr val="00B050"/>
          </a:solidFill>
          <a:ln w="9525">
            <a:noFill/>
            <a:miter lim="800000"/>
            <a:headEnd/>
            <a:tailEnd/>
          </a:ln>
        </p:spPr>
        <p:txBody>
          <a:bodyPr>
            <a:spAutoFit/>
          </a:bodyPr>
          <a:lstStyle/>
          <a:p>
            <a:pPr algn="just" rtl="1"/>
            <a:r>
              <a:rPr lang="ar-KW" sz="3200" b="1">
                <a:solidFill>
                  <a:schemeClr val="bg1"/>
                </a:solidFill>
                <a:latin typeface="Simplified Arabic" pitchFamily="18" charset="-78"/>
                <a:cs typeface="Simplified Arabic" pitchFamily="18" charset="-78"/>
              </a:rPr>
              <a:t>5. شعارات الحلال في بعض الأحيان ليست في موضع ترحيب</a:t>
            </a:r>
            <a:endParaRPr lang="en-US" sz="3200" b="1">
              <a:solidFill>
                <a:schemeClr val="bg1"/>
              </a:solidFill>
              <a:latin typeface="Simplified Arabic" pitchFamily="18" charset="-78"/>
              <a:cs typeface="Simplified Arabic" pitchFamily="18" charset="-78"/>
            </a:endParaRPr>
          </a:p>
        </p:txBody>
      </p:sp>
      <p:sp>
        <p:nvSpPr>
          <p:cNvPr id="4" name="Rectangle 3"/>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Rectangle 4"/>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5"/>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6626">
                                            <p:txEl>
                                              <p:pRg st="0" end="0"/>
                                            </p:txEl>
                                          </p:spTgt>
                                        </p:tgtEl>
                                        <p:attrNameLst>
                                          <p:attrName>style.visibility</p:attrName>
                                        </p:attrNameLst>
                                      </p:cBhvr>
                                      <p:to>
                                        <p:strVal val="visible"/>
                                      </p:to>
                                    </p:set>
                                    <p:animEffect transition="in" filter="fade">
                                      <p:cBhvr>
                                        <p:cTn id="7" dur="500"/>
                                        <p:tgtEl>
                                          <p:spTgt spid="2662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6626">
                                            <p:txEl>
                                              <p:pRg st="1" end="1"/>
                                            </p:txEl>
                                          </p:spTgt>
                                        </p:tgtEl>
                                        <p:attrNameLst>
                                          <p:attrName>style.visibility</p:attrName>
                                        </p:attrNameLst>
                                      </p:cBhvr>
                                      <p:to>
                                        <p:strVal val="visible"/>
                                      </p:to>
                                    </p:set>
                                    <p:animEffect transition="in" filter="fade">
                                      <p:cBhvr>
                                        <p:cTn id="12" dur="500"/>
                                        <p:tgtEl>
                                          <p:spTgt spid="26626">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6626">
                                            <p:txEl>
                                              <p:pRg st="2" end="2"/>
                                            </p:txEl>
                                          </p:spTgt>
                                        </p:tgtEl>
                                        <p:attrNameLst>
                                          <p:attrName>style.visibility</p:attrName>
                                        </p:attrNameLst>
                                      </p:cBhvr>
                                      <p:to>
                                        <p:strVal val="visible"/>
                                      </p:to>
                                    </p:set>
                                    <p:animEffect transition="in" filter="fade">
                                      <p:cBhvr>
                                        <p:cTn id="17" dur="500"/>
                                        <p:tgtEl>
                                          <p:spTgt spid="2662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228600" y="1143000"/>
            <a:ext cx="8534400" cy="4400550"/>
          </a:xfrm>
          <a:prstGeom prst="rect">
            <a:avLst/>
          </a:prstGeom>
          <a:noFill/>
          <a:ln w="9525">
            <a:noFill/>
            <a:miter lim="800000"/>
            <a:headEnd/>
            <a:tailEnd/>
          </a:ln>
        </p:spPr>
        <p:txBody>
          <a:bodyPr>
            <a:spAutoFit/>
          </a:bodyPr>
          <a:lstStyle/>
          <a:p>
            <a:pPr marL="231775" indent="-231775" algn="just" rtl="1">
              <a:lnSpc>
                <a:spcPct val="200000"/>
              </a:lnSpc>
              <a:buFont typeface="Arial" charset="0"/>
              <a:buChar char="•"/>
            </a:pPr>
            <a:r>
              <a:rPr lang="ar-KW" sz="2800">
                <a:latin typeface="Simplified Arabic" pitchFamily="18" charset="-78"/>
                <a:cs typeface="Simplified Arabic" pitchFamily="18" charset="-78"/>
              </a:rPr>
              <a:t>وجود هيئات إصدار شهادات حلال غير جديرة بالثقة.</a:t>
            </a:r>
          </a:p>
          <a:p>
            <a:pPr marL="231775" indent="-231775" algn="just" rtl="1">
              <a:lnSpc>
                <a:spcPct val="200000"/>
              </a:lnSpc>
              <a:buFont typeface="Arial" charset="0"/>
              <a:buChar char="•"/>
            </a:pPr>
            <a:r>
              <a:rPr lang="ar-KW" sz="2800">
                <a:latin typeface="Simplified Arabic" pitchFamily="18" charset="-78"/>
                <a:cs typeface="Simplified Arabic" pitchFamily="18" charset="-78"/>
              </a:rPr>
              <a:t>غياب لوائح حلال تتطلب وجود شعارات حلال على المواد الغذائية وغير الغذائية المستوردة إلى الدول الإسلامية.</a:t>
            </a:r>
          </a:p>
          <a:p>
            <a:pPr marL="231775" indent="-231775" algn="just" rtl="1">
              <a:lnSpc>
                <a:spcPct val="200000"/>
              </a:lnSpc>
              <a:buFont typeface="Arial" charset="0"/>
              <a:buChar char="•"/>
            </a:pPr>
            <a:r>
              <a:rPr lang="ar-KW" sz="2800">
                <a:latin typeface="Simplified Arabic" pitchFamily="18" charset="-78"/>
                <a:cs typeface="Simplified Arabic" pitchFamily="18" charset="-78"/>
              </a:rPr>
              <a:t>عدم وجود وعي حول الحلال، وقيمة وجود شعار حلال على المنتجات الحلال.</a:t>
            </a:r>
            <a:endParaRPr lang="en-US" sz="2800">
              <a:latin typeface="Simplified Arabic" pitchFamily="18" charset="-78"/>
              <a:cs typeface="Simplified Arabic" pitchFamily="18" charset="-78"/>
            </a:endParaRPr>
          </a:p>
        </p:txBody>
      </p:sp>
      <p:sp>
        <p:nvSpPr>
          <p:cNvPr id="4" name="Rectangle 3"/>
          <p:cNvSpPr>
            <a:spLocks noChangeArrowheads="1"/>
          </p:cNvSpPr>
          <p:nvPr/>
        </p:nvSpPr>
        <p:spPr bwMode="auto">
          <a:xfrm>
            <a:off x="228600" y="152400"/>
            <a:ext cx="8534400" cy="954088"/>
          </a:xfrm>
          <a:prstGeom prst="rect">
            <a:avLst/>
          </a:prstGeom>
          <a:solidFill>
            <a:schemeClr val="accent6">
              <a:lumMod val="20000"/>
              <a:lumOff val="80000"/>
            </a:schemeClr>
          </a:solidFill>
          <a:ln w="9525">
            <a:noFill/>
            <a:miter lim="800000"/>
            <a:headEnd/>
            <a:tailEnd/>
          </a:ln>
        </p:spPr>
        <p:txBody>
          <a:bodyPr>
            <a:spAutoFit/>
          </a:bodyPr>
          <a:lstStyle/>
          <a:p>
            <a:pPr algn="just" rtl="1">
              <a:lnSpc>
                <a:spcPct val="200000"/>
              </a:lnSpc>
              <a:spcBef>
                <a:spcPts val="600"/>
              </a:spcBef>
              <a:defRPr/>
            </a:pPr>
            <a:r>
              <a:rPr lang="ar-KW" sz="3200" b="1" dirty="0">
                <a:latin typeface="Simplified Arabic" pitchFamily="18" charset="-78"/>
                <a:cs typeface="Simplified Arabic" pitchFamily="18" charset="-78"/>
              </a:rPr>
              <a:t>أين الخلل؟</a:t>
            </a:r>
          </a:p>
        </p:txBody>
      </p:sp>
      <p:sp>
        <p:nvSpPr>
          <p:cNvPr id="5" name="Rectangle 4"/>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5"/>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Rectangle 7"/>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rrowheads="1"/>
          </p:cNvSpPr>
          <p:nvPr/>
        </p:nvSpPr>
        <p:spPr bwMode="auto">
          <a:xfrm>
            <a:off x="228600" y="228600"/>
            <a:ext cx="8534400" cy="584200"/>
          </a:xfrm>
          <a:prstGeom prst="rect">
            <a:avLst/>
          </a:prstGeom>
          <a:solidFill>
            <a:schemeClr val="accent6">
              <a:lumMod val="20000"/>
              <a:lumOff val="80000"/>
            </a:schemeClr>
          </a:solidFill>
          <a:ln w="9525">
            <a:noFill/>
            <a:miter lim="800000"/>
            <a:headEnd/>
            <a:tailEnd/>
          </a:ln>
        </p:spPr>
        <p:txBody>
          <a:bodyPr>
            <a:spAutoFit/>
          </a:bodyPr>
          <a:lstStyle/>
          <a:p>
            <a:pPr algn="just" rtl="1">
              <a:spcBef>
                <a:spcPts val="600"/>
              </a:spcBef>
              <a:defRPr/>
            </a:pPr>
            <a:r>
              <a:rPr lang="ar-KW" sz="3200" b="1" dirty="0">
                <a:latin typeface="Simplified Arabic" pitchFamily="18" charset="-78"/>
                <a:cs typeface="Simplified Arabic" pitchFamily="18" charset="-78"/>
              </a:rPr>
              <a:t>كيفية التصدي لهذا التحدي؟</a:t>
            </a:r>
          </a:p>
        </p:txBody>
      </p:sp>
      <p:sp>
        <p:nvSpPr>
          <p:cNvPr id="7" name="Rectangle 6"/>
          <p:cNvSpPr>
            <a:spLocks noChangeArrowheads="1"/>
          </p:cNvSpPr>
          <p:nvPr/>
        </p:nvSpPr>
        <p:spPr bwMode="auto">
          <a:xfrm>
            <a:off x="228600" y="838200"/>
            <a:ext cx="8534400" cy="4400550"/>
          </a:xfrm>
          <a:prstGeom prst="rect">
            <a:avLst/>
          </a:prstGeom>
          <a:noFill/>
          <a:ln w="9525">
            <a:noFill/>
            <a:miter lim="800000"/>
            <a:headEnd/>
            <a:tailEnd/>
          </a:ln>
        </p:spPr>
        <p:txBody>
          <a:bodyPr>
            <a:spAutoFit/>
          </a:bodyPr>
          <a:lstStyle/>
          <a:p>
            <a:pPr marL="457200" indent="-457200" algn="just" rtl="1">
              <a:lnSpc>
                <a:spcPct val="200000"/>
              </a:lnSpc>
              <a:buFont typeface="Arial" charset="0"/>
              <a:buChar char="•"/>
            </a:pPr>
            <a:r>
              <a:rPr lang="ar-KW" sz="2800">
                <a:latin typeface="Simplified Arabic" pitchFamily="18" charset="-78"/>
                <a:cs typeface="Simplified Arabic" pitchFamily="18" charset="-78"/>
              </a:rPr>
              <a:t> نشر ثقافة الحلال.</a:t>
            </a:r>
          </a:p>
          <a:p>
            <a:pPr marL="457200" indent="-457200" algn="just" rtl="1">
              <a:lnSpc>
                <a:spcPct val="200000"/>
              </a:lnSpc>
              <a:buFont typeface="Arial" charset="0"/>
              <a:buChar char="•"/>
            </a:pPr>
            <a:r>
              <a:rPr lang="ar-KW" sz="2800">
                <a:latin typeface="Simplified Arabic" pitchFamily="18" charset="-78"/>
                <a:cs typeface="Simplified Arabic" pitchFamily="18" charset="-78"/>
              </a:rPr>
              <a:t>تقديم نتائج دراسات تقنية إقتصادية سليمة حول النتائج الربحية إذا وجد شعار الحلال على المنتجات.</a:t>
            </a:r>
          </a:p>
          <a:p>
            <a:pPr marL="457200" indent="-457200" algn="just" rtl="1">
              <a:lnSpc>
                <a:spcPct val="200000"/>
              </a:lnSpc>
              <a:buFont typeface="Arial" charset="0"/>
              <a:buChar char="•"/>
            </a:pPr>
            <a:r>
              <a:rPr lang="ar-KW" sz="2800">
                <a:latin typeface="Simplified Arabic" pitchFamily="18" charset="-78"/>
                <a:cs typeface="Simplified Arabic" pitchFamily="18" charset="-78"/>
              </a:rPr>
              <a:t>ووضع لائحة تنظم إستخدام شعارات الحلال بحيث تفرض إستعمالها على منتجات الحلال.</a:t>
            </a:r>
            <a:endParaRPr lang="en-US" sz="2800">
              <a:latin typeface="Simplified Arabic" pitchFamily="18" charset="-78"/>
              <a:cs typeface="Simplified Arabic" pitchFamily="18" charset="-78"/>
            </a:endParaRPr>
          </a:p>
        </p:txBody>
      </p:sp>
      <p:sp>
        <p:nvSpPr>
          <p:cNvPr id="4" name="Rectangle 3"/>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Rectangle 4"/>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Rectangle 7"/>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
          <p:cNvSpPr>
            <a:spLocks noChangeArrowheads="1"/>
          </p:cNvSpPr>
          <p:nvPr/>
        </p:nvSpPr>
        <p:spPr bwMode="auto">
          <a:xfrm>
            <a:off x="381000" y="914400"/>
            <a:ext cx="8382000" cy="5262563"/>
          </a:xfrm>
          <a:prstGeom prst="rect">
            <a:avLst/>
          </a:prstGeom>
          <a:noFill/>
          <a:ln w="9525">
            <a:noFill/>
            <a:miter lim="800000"/>
            <a:headEnd/>
            <a:tailEnd/>
          </a:ln>
        </p:spPr>
        <p:txBody>
          <a:bodyPr>
            <a:spAutoFit/>
          </a:bodyPr>
          <a:lstStyle/>
          <a:p>
            <a:pPr marL="457200" indent="-457200" algn="just" rtl="1">
              <a:lnSpc>
                <a:spcPct val="200000"/>
              </a:lnSpc>
              <a:buFont typeface="Arial" charset="0"/>
              <a:buChar char="•"/>
            </a:pPr>
            <a:r>
              <a:rPr lang="ar-KW" sz="2800">
                <a:latin typeface="Simplified Arabic" pitchFamily="18" charset="-78"/>
                <a:cs typeface="Simplified Arabic" pitchFamily="18" charset="-78"/>
              </a:rPr>
              <a:t>معظم ما يسمى بمنتجات الحلال العالمية يتم إنتاجها من قبل شركات يمتلكها غير مسلمين.</a:t>
            </a:r>
          </a:p>
          <a:p>
            <a:pPr marL="457200" indent="-457200" algn="just" rtl="1">
              <a:lnSpc>
                <a:spcPct val="200000"/>
              </a:lnSpc>
              <a:buFont typeface="Arial" charset="0"/>
              <a:buChar char="•"/>
            </a:pPr>
            <a:r>
              <a:rPr lang="ar-KW" sz="2800">
                <a:latin typeface="Simplified Arabic" pitchFamily="18" charset="-78"/>
                <a:cs typeface="Simplified Arabic" pitchFamily="18" charset="-78"/>
              </a:rPr>
              <a:t>في عام 2009، شهدت ماكدونالدز في سنغافورة تدفق ثمانية ملايين زبون في السنة بعد حصولها على شهادة الحلال.</a:t>
            </a:r>
          </a:p>
          <a:p>
            <a:pPr marL="457200" indent="-457200" algn="just" rtl="1">
              <a:lnSpc>
                <a:spcPct val="200000"/>
              </a:lnSpc>
              <a:buFont typeface="Arial" charset="0"/>
              <a:buChar char="•"/>
            </a:pPr>
            <a:r>
              <a:rPr lang="ar-KW" sz="2800">
                <a:latin typeface="Simplified Arabic" pitchFamily="18" charset="-78"/>
                <a:cs typeface="Simplified Arabic" pitchFamily="18" charset="-78"/>
              </a:rPr>
              <a:t>منذ أن حصلت على شهادة الحلال، شهدت كنتاكي فرايد تشيكن وبرغر كينغ وتاكو بيل جميعا زيادة بنسبة 20% من الزبائن.</a:t>
            </a:r>
            <a:endParaRPr lang="en-US" sz="2800">
              <a:latin typeface="Simplified Arabic" pitchFamily="18" charset="-78"/>
              <a:cs typeface="Simplified Arabic" pitchFamily="18" charset="-78"/>
            </a:endParaRPr>
          </a:p>
        </p:txBody>
      </p:sp>
      <p:sp>
        <p:nvSpPr>
          <p:cNvPr id="30723" name="Rectangle 8"/>
          <p:cNvSpPr>
            <a:spLocks noChangeArrowheads="1"/>
          </p:cNvSpPr>
          <p:nvPr/>
        </p:nvSpPr>
        <p:spPr bwMode="auto">
          <a:xfrm>
            <a:off x="228600" y="228600"/>
            <a:ext cx="8534400" cy="584200"/>
          </a:xfrm>
          <a:prstGeom prst="rect">
            <a:avLst/>
          </a:prstGeom>
          <a:solidFill>
            <a:srgbClr val="00B050"/>
          </a:solidFill>
          <a:ln w="9525">
            <a:noFill/>
            <a:miter lim="800000"/>
            <a:headEnd/>
            <a:tailEnd/>
          </a:ln>
        </p:spPr>
        <p:txBody>
          <a:bodyPr>
            <a:spAutoFit/>
          </a:bodyPr>
          <a:lstStyle/>
          <a:p>
            <a:pPr algn="just" rtl="1"/>
            <a:r>
              <a:rPr lang="ar-KW" sz="3200" b="1">
                <a:solidFill>
                  <a:schemeClr val="bg1"/>
                </a:solidFill>
                <a:latin typeface="Simplified Arabic" pitchFamily="18" charset="-78"/>
                <a:cs typeface="Simplified Arabic" pitchFamily="18" charset="-78"/>
              </a:rPr>
              <a:t>6. يمتلك سوق الحلال شركات غير مسلمة</a:t>
            </a:r>
            <a:endParaRPr lang="en-US" sz="3200" b="1">
              <a:solidFill>
                <a:schemeClr val="bg1"/>
              </a:solidFill>
              <a:latin typeface="Simplified Arabic" pitchFamily="18" charset="-78"/>
              <a:cs typeface="Simplified Arabic" pitchFamily="18" charset="-78"/>
            </a:endParaRPr>
          </a:p>
        </p:txBody>
      </p:sp>
      <p:sp>
        <p:nvSpPr>
          <p:cNvPr id="30724" name="AutoShape 6" descr="نتيجة بحث الصور عن ‪international food company logo‬‏"/>
          <p:cNvSpPr>
            <a:spLocks noChangeAspect="1" noChangeArrowheads="1"/>
          </p:cNvSpPr>
          <p:nvPr/>
        </p:nvSpPr>
        <p:spPr bwMode="auto">
          <a:xfrm>
            <a:off x="155575" y="-144463"/>
            <a:ext cx="304800" cy="304801"/>
          </a:xfrm>
          <a:prstGeom prst="rect">
            <a:avLst/>
          </a:prstGeom>
          <a:noFill/>
          <a:ln w="9525">
            <a:noFill/>
            <a:miter lim="800000"/>
            <a:headEnd/>
            <a:tailEnd/>
          </a:ln>
        </p:spPr>
        <p:txBody>
          <a:bodyPr/>
          <a:lstStyle/>
          <a:p>
            <a:endParaRPr lang="ar-KW"/>
          </a:p>
        </p:txBody>
      </p:sp>
      <p:sp>
        <p:nvSpPr>
          <p:cNvPr id="5" name="Rectangle 4"/>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5"/>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Rectangle 7"/>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9698">
                                            <p:txEl>
                                              <p:pRg st="0" end="0"/>
                                            </p:txEl>
                                          </p:spTgt>
                                        </p:tgtEl>
                                        <p:attrNameLst>
                                          <p:attrName>style.visibility</p:attrName>
                                        </p:attrNameLst>
                                      </p:cBhvr>
                                      <p:to>
                                        <p:strVal val="visible"/>
                                      </p:to>
                                    </p:set>
                                    <p:animEffect transition="in" filter="fade">
                                      <p:cBhvr>
                                        <p:cTn id="7" dur="500"/>
                                        <p:tgtEl>
                                          <p:spTgt spid="29698">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9698">
                                            <p:txEl>
                                              <p:pRg st="1" end="1"/>
                                            </p:txEl>
                                          </p:spTgt>
                                        </p:tgtEl>
                                        <p:attrNameLst>
                                          <p:attrName>style.visibility</p:attrName>
                                        </p:attrNameLst>
                                      </p:cBhvr>
                                      <p:to>
                                        <p:strVal val="visible"/>
                                      </p:to>
                                    </p:set>
                                    <p:animEffect transition="in" filter="fade">
                                      <p:cBhvr>
                                        <p:cTn id="12" dur="500"/>
                                        <p:tgtEl>
                                          <p:spTgt spid="29698">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9698">
                                            <p:txEl>
                                              <p:pRg st="2" end="2"/>
                                            </p:txEl>
                                          </p:spTgt>
                                        </p:tgtEl>
                                        <p:attrNameLst>
                                          <p:attrName>style.visibility</p:attrName>
                                        </p:attrNameLst>
                                      </p:cBhvr>
                                      <p:to>
                                        <p:strVal val="visible"/>
                                      </p:to>
                                    </p:set>
                                    <p:animEffect transition="in" filter="fade">
                                      <p:cBhvr>
                                        <p:cTn id="17" dur="500"/>
                                        <p:tgtEl>
                                          <p:spTgt spid="2969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8"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228600" y="1295400"/>
            <a:ext cx="8534400" cy="5262563"/>
          </a:xfrm>
          <a:prstGeom prst="rect">
            <a:avLst/>
          </a:prstGeom>
          <a:noFill/>
          <a:ln w="9525">
            <a:noFill/>
            <a:miter lim="800000"/>
            <a:headEnd/>
            <a:tailEnd/>
          </a:ln>
        </p:spPr>
        <p:txBody>
          <a:bodyPr>
            <a:spAutoFit/>
          </a:bodyPr>
          <a:lstStyle/>
          <a:p>
            <a:pPr marL="457200" indent="-457200" algn="just" rtl="1">
              <a:lnSpc>
                <a:spcPct val="200000"/>
              </a:lnSpc>
              <a:buFont typeface="Arial" charset="0"/>
              <a:buChar char="•"/>
            </a:pPr>
            <a:r>
              <a:rPr lang="ar-KW" sz="2100" b="1">
                <a:latin typeface="Simplified Arabic" pitchFamily="18" charset="-78"/>
                <a:cs typeface="Simplified Arabic" pitchFamily="18" charset="-78"/>
              </a:rPr>
              <a:t>كيف يمكن لأي فرد التأكد 100% وبدون أي شك، في بلد غير ماليزيا *، أن منتجات الحلال بالعلامات التجارية الشهيرة المملوكة من غير المسلمين أنها متوافقة مع متطلبات الحلال الحقيقي؟</a:t>
            </a:r>
          </a:p>
          <a:p>
            <a:pPr marL="457200" indent="-457200" algn="just" rtl="1">
              <a:lnSpc>
                <a:spcPct val="200000"/>
              </a:lnSpc>
              <a:buFont typeface="Arial" charset="0"/>
              <a:buChar char="•"/>
            </a:pPr>
            <a:r>
              <a:rPr lang="ar-KW" sz="2100" b="1">
                <a:latin typeface="Simplified Arabic" pitchFamily="18" charset="-78"/>
                <a:cs typeface="Simplified Arabic" pitchFamily="18" charset="-78"/>
              </a:rPr>
              <a:t>وما هو تعريف تلك الشركات للحلال؟</a:t>
            </a:r>
          </a:p>
          <a:p>
            <a:pPr marL="457200" indent="-457200" algn="just" rtl="1">
              <a:lnSpc>
                <a:spcPct val="200000"/>
              </a:lnSpc>
              <a:buFont typeface="Arial" charset="0"/>
              <a:buChar char="•"/>
            </a:pPr>
            <a:r>
              <a:rPr lang="ar-KW" sz="2100" b="1">
                <a:latin typeface="Simplified Arabic" pitchFamily="18" charset="-78"/>
                <a:cs typeface="Simplified Arabic" pitchFamily="18" charset="-78"/>
              </a:rPr>
              <a:t>وكيف يتم السيطرة على الحلال من قبل هذه الشركات؟ ومن قبل من؟</a:t>
            </a:r>
          </a:p>
          <a:p>
            <a:pPr marL="457200" indent="-457200" algn="just" rtl="1">
              <a:lnSpc>
                <a:spcPct val="200000"/>
              </a:lnSpc>
              <a:buFont typeface="Arial" charset="0"/>
              <a:buChar char="•"/>
            </a:pPr>
            <a:r>
              <a:rPr lang="ar-KW" sz="2100" b="1">
                <a:latin typeface="Simplified Arabic" pitchFamily="18" charset="-78"/>
                <a:cs typeface="Simplified Arabic" pitchFamily="18" charset="-78"/>
              </a:rPr>
              <a:t>إن معظم هذه الشركات الغذائية وغير الغذائية تستخدم الصعق، أو الكحول، أو حتى مواد نجسة موجودة بكميات دقيقة في منتجاتها. وأعلنوها صراحة على مواقعهم الإلكترونية، ولكن من يقرأ؟</a:t>
            </a:r>
            <a:endParaRPr lang="en-US" sz="2100" b="1">
              <a:solidFill>
                <a:srgbClr val="0070C0"/>
              </a:solidFill>
              <a:latin typeface="Simplified Arabic" pitchFamily="18" charset="-78"/>
              <a:cs typeface="Simplified Arabic" pitchFamily="18" charset="-78"/>
            </a:endParaRPr>
          </a:p>
        </p:txBody>
      </p:sp>
      <p:sp>
        <p:nvSpPr>
          <p:cNvPr id="4" name="Rectangle 3"/>
          <p:cNvSpPr/>
          <p:nvPr/>
        </p:nvSpPr>
        <p:spPr>
          <a:xfrm>
            <a:off x="381000" y="6505575"/>
            <a:ext cx="8077200" cy="276225"/>
          </a:xfrm>
          <a:prstGeom prst="rect">
            <a:avLst/>
          </a:prstGeom>
        </p:spPr>
        <p:txBody>
          <a:bodyPr>
            <a:spAutoFit/>
          </a:bodyPr>
          <a:lstStyle/>
          <a:p>
            <a:pPr>
              <a:defRPr/>
            </a:pPr>
            <a:r>
              <a:rPr lang="en-US" sz="1200" dirty="0">
                <a:latin typeface="+mn-lt"/>
              </a:rPr>
              <a:t>*The Department of Islamic Development (</a:t>
            </a:r>
            <a:r>
              <a:rPr lang="en-US" sz="1200" dirty="0" err="1">
                <a:latin typeface="+mn-lt"/>
              </a:rPr>
              <a:t>Jakim</a:t>
            </a:r>
            <a:r>
              <a:rPr lang="en-US" sz="1200" dirty="0">
                <a:latin typeface="+mn-lt"/>
              </a:rPr>
              <a:t>), state religious departments (JAIN), and state Islamic councils (MAIN) </a:t>
            </a:r>
          </a:p>
        </p:txBody>
      </p:sp>
      <p:sp>
        <p:nvSpPr>
          <p:cNvPr id="5" name="Rectangle 4"/>
          <p:cNvSpPr>
            <a:spLocks noChangeArrowheads="1"/>
          </p:cNvSpPr>
          <p:nvPr/>
        </p:nvSpPr>
        <p:spPr bwMode="auto">
          <a:xfrm>
            <a:off x="228600" y="152400"/>
            <a:ext cx="8534400" cy="954088"/>
          </a:xfrm>
          <a:prstGeom prst="rect">
            <a:avLst/>
          </a:prstGeom>
          <a:solidFill>
            <a:schemeClr val="accent6">
              <a:lumMod val="20000"/>
              <a:lumOff val="80000"/>
            </a:schemeClr>
          </a:solidFill>
          <a:ln w="9525">
            <a:noFill/>
            <a:miter lim="800000"/>
            <a:headEnd/>
            <a:tailEnd/>
          </a:ln>
        </p:spPr>
        <p:txBody>
          <a:bodyPr>
            <a:spAutoFit/>
          </a:bodyPr>
          <a:lstStyle/>
          <a:p>
            <a:pPr algn="just" rtl="1">
              <a:lnSpc>
                <a:spcPct val="200000"/>
              </a:lnSpc>
              <a:spcBef>
                <a:spcPts val="600"/>
              </a:spcBef>
              <a:defRPr/>
            </a:pPr>
            <a:r>
              <a:rPr lang="ar-KW" sz="3200" b="1" dirty="0">
                <a:latin typeface="Simplified Arabic" pitchFamily="18" charset="-78"/>
                <a:cs typeface="Simplified Arabic" pitchFamily="18" charset="-78"/>
              </a:rPr>
              <a:t>أين الخلل؟</a:t>
            </a:r>
            <a:endParaRPr lang="ar-KW" sz="3200" dirty="0">
              <a:latin typeface="+mn-lt"/>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bwMode="auto">
          <a:xfrm>
            <a:off x="381000" y="1371600"/>
            <a:ext cx="8305800" cy="1981200"/>
          </a:xfrm>
          <a:prstGeom prst="rect">
            <a:avLst/>
          </a:prstGeom>
          <a:gradFill>
            <a:gsLst>
              <a:gs pos="0">
                <a:schemeClr val="accent1">
                  <a:shade val="30000"/>
                  <a:satMod val="115000"/>
                </a:schemeClr>
              </a:gs>
              <a:gs pos="50000">
                <a:schemeClr val="accent1">
                  <a:shade val="67500"/>
                  <a:satMod val="115000"/>
                </a:schemeClr>
              </a:gs>
              <a:gs pos="100000">
                <a:schemeClr val="accent1">
                  <a:shade val="100000"/>
                  <a:satMod val="115000"/>
                </a:schemeClr>
              </a:gs>
            </a:gsLst>
            <a:lin ang="5400000" scaled="0"/>
          </a:gradFill>
          <a:ln>
            <a:noFill/>
          </a:ln>
        </p:spPr>
        <p:txBody>
          <a:bodyPr/>
          <a:lstStyle>
            <a:lvl1pPr eaLnBrk="0" hangingPunct="0">
              <a:defRPr b="1">
                <a:solidFill>
                  <a:schemeClr val="tx1"/>
                </a:solidFill>
                <a:latin typeface="Arial" pitchFamily="34" charset="0"/>
                <a:cs typeface="Arial" pitchFamily="34" charset="0"/>
              </a:defRPr>
            </a:lvl1pPr>
            <a:lvl2pPr marL="742950" indent="-285750" eaLnBrk="0" hangingPunct="0">
              <a:defRPr b="1">
                <a:solidFill>
                  <a:schemeClr val="tx1"/>
                </a:solidFill>
                <a:latin typeface="Arial" pitchFamily="34" charset="0"/>
                <a:cs typeface="Arial" pitchFamily="34" charset="0"/>
              </a:defRPr>
            </a:lvl2pPr>
            <a:lvl3pPr marL="1143000" indent="-228600" eaLnBrk="0" hangingPunct="0">
              <a:defRPr b="1">
                <a:solidFill>
                  <a:schemeClr val="tx1"/>
                </a:solidFill>
                <a:latin typeface="Arial" pitchFamily="34" charset="0"/>
                <a:cs typeface="Arial" pitchFamily="34" charset="0"/>
              </a:defRPr>
            </a:lvl3pPr>
            <a:lvl4pPr marL="1600200" indent="-228600" eaLnBrk="0" hangingPunct="0">
              <a:defRPr b="1">
                <a:solidFill>
                  <a:schemeClr val="tx1"/>
                </a:solidFill>
                <a:latin typeface="Arial" pitchFamily="34" charset="0"/>
                <a:cs typeface="Arial" pitchFamily="34" charset="0"/>
              </a:defRPr>
            </a:lvl4pPr>
            <a:lvl5pPr marL="2057400" indent="-228600" eaLnBrk="0" hangingPunct="0">
              <a:defRPr b="1">
                <a:solidFill>
                  <a:schemeClr val="tx1"/>
                </a:solidFill>
                <a:latin typeface="Arial" pitchFamily="34" charset="0"/>
                <a:cs typeface="Arial" pitchFamily="34" charset="0"/>
              </a:defRPr>
            </a:lvl5pPr>
            <a:lvl6pPr marL="2514600" indent="-228600" algn="l" rtl="0" eaLnBrk="0" fontAlgn="base" hangingPunct="0">
              <a:spcBef>
                <a:spcPct val="0"/>
              </a:spcBef>
              <a:spcAft>
                <a:spcPct val="0"/>
              </a:spcAft>
              <a:defRPr b="1">
                <a:solidFill>
                  <a:schemeClr val="tx1"/>
                </a:solidFill>
                <a:latin typeface="Arial" pitchFamily="34" charset="0"/>
                <a:cs typeface="Arial" pitchFamily="34" charset="0"/>
              </a:defRPr>
            </a:lvl6pPr>
            <a:lvl7pPr marL="2971800" indent="-228600" algn="l" rtl="0" eaLnBrk="0" fontAlgn="base" hangingPunct="0">
              <a:spcBef>
                <a:spcPct val="0"/>
              </a:spcBef>
              <a:spcAft>
                <a:spcPct val="0"/>
              </a:spcAft>
              <a:defRPr b="1">
                <a:solidFill>
                  <a:schemeClr val="tx1"/>
                </a:solidFill>
                <a:latin typeface="Arial" pitchFamily="34" charset="0"/>
                <a:cs typeface="Arial" pitchFamily="34" charset="0"/>
              </a:defRPr>
            </a:lvl7pPr>
            <a:lvl8pPr marL="3429000" indent="-228600" algn="l" rtl="0" eaLnBrk="0" fontAlgn="base" hangingPunct="0">
              <a:spcBef>
                <a:spcPct val="0"/>
              </a:spcBef>
              <a:spcAft>
                <a:spcPct val="0"/>
              </a:spcAft>
              <a:defRPr b="1">
                <a:solidFill>
                  <a:schemeClr val="tx1"/>
                </a:solidFill>
                <a:latin typeface="Arial" pitchFamily="34" charset="0"/>
                <a:cs typeface="Arial" pitchFamily="34" charset="0"/>
              </a:defRPr>
            </a:lvl8pPr>
            <a:lvl9pPr marL="3886200" indent="-228600" algn="l" rtl="0" eaLnBrk="0" fontAlgn="base" hangingPunct="0">
              <a:spcBef>
                <a:spcPct val="0"/>
              </a:spcBef>
              <a:spcAft>
                <a:spcPct val="0"/>
              </a:spcAft>
              <a:defRPr b="1">
                <a:solidFill>
                  <a:schemeClr val="tx1"/>
                </a:solidFill>
                <a:latin typeface="Arial" pitchFamily="34" charset="0"/>
                <a:cs typeface="Arial" pitchFamily="34" charset="0"/>
              </a:defRPr>
            </a:lvl9pPr>
          </a:lstStyle>
          <a:p>
            <a:pPr algn="ctr" rtl="1">
              <a:lnSpc>
                <a:spcPct val="150000"/>
              </a:lnSpc>
              <a:defRPr/>
            </a:pPr>
            <a:r>
              <a:rPr lang="en-US" sz="4000" dirty="0" smtClean="0">
                <a:solidFill>
                  <a:schemeClr val="bg1"/>
                </a:solidFill>
                <a:latin typeface="Simplified Arabic" pitchFamily="18" charset="-78"/>
                <a:cs typeface="Simplified Arabic" pitchFamily="18" charset="-78"/>
              </a:rPr>
              <a:t>The consumer has the right to know</a:t>
            </a:r>
          </a:p>
          <a:p>
            <a:pPr algn="ctr" rtl="1">
              <a:lnSpc>
                <a:spcPct val="150000"/>
              </a:lnSpc>
              <a:defRPr/>
            </a:pPr>
            <a:r>
              <a:rPr lang="ar-KW" sz="4000" dirty="0" smtClean="0">
                <a:solidFill>
                  <a:schemeClr val="bg1"/>
                </a:solidFill>
                <a:latin typeface="Simplified Arabic" pitchFamily="18" charset="-78"/>
                <a:cs typeface="Simplified Arabic" pitchFamily="18" charset="-78"/>
              </a:rPr>
              <a:t>من حق المستهلك أن يعرف</a:t>
            </a:r>
          </a:p>
        </p:txBody>
      </p:sp>
      <p:sp>
        <p:nvSpPr>
          <p:cNvPr id="5123" name="Title 1"/>
          <p:cNvSpPr txBox="1">
            <a:spLocks/>
          </p:cNvSpPr>
          <p:nvPr/>
        </p:nvSpPr>
        <p:spPr bwMode="auto">
          <a:xfrm>
            <a:off x="381000" y="3581400"/>
            <a:ext cx="8305800" cy="1371600"/>
          </a:xfrm>
          <a:prstGeom prst="rect">
            <a:avLst/>
          </a:prstGeom>
          <a:solidFill>
            <a:srgbClr val="7030A0"/>
          </a:solidFill>
          <a:ln w="9525">
            <a:noFill/>
            <a:miter lim="800000"/>
            <a:headEnd/>
            <a:tailEnd/>
          </a:ln>
        </p:spPr>
        <p:txBody>
          <a:bodyPr/>
          <a:lstStyle/>
          <a:p>
            <a:pPr algn="ctr" rtl="1" eaLnBrk="0" hangingPunct="0">
              <a:lnSpc>
                <a:spcPct val="150000"/>
              </a:lnSpc>
            </a:pPr>
            <a:r>
              <a:rPr lang="en-US" sz="2800" b="1">
                <a:solidFill>
                  <a:schemeClr val="bg1"/>
                </a:solidFill>
                <a:latin typeface="Simplified Arabic" pitchFamily="18" charset="-78"/>
                <a:cs typeface="Simplified Arabic" pitchFamily="18" charset="-78"/>
              </a:rPr>
              <a:t>And deliberately consumer are made not to know</a:t>
            </a:r>
          </a:p>
          <a:p>
            <a:pPr algn="ctr" rtl="1" eaLnBrk="0" hangingPunct="0">
              <a:lnSpc>
                <a:spcPct val="150000"/>
              </a:lnSpc>
            </a:pPr>
            <a:r>
              <a:rPr lang="ar-KW" sz="2800" b="1">
                <a:solidFill>
                  <a:schemeClr val="bg1"/>
                </a:solidFill>
                <a:latin typeface="Simplified Arabic" pitchFamily="18" charset="-78"/>
                <a:cs typeface="Simplified Arabic" pitchFamily="18" charset="-78"/>
              </a:rPr>
              <a:t>ويتم عمداً جعل المستهلك لا يعرف</a:t>
            </a:r>
          </a:p>
        </p:txBody>
      </p:sp>
      <p:sp>
        <p:nvSpPr>
          <p:cNvPr id="4" name="Rectangle 3"/>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Rectangle 4"/>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5"/>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228600" y="228600"/>
            <a:ext cx="8534400" cy="584200"/>
          </a:xfrm>
          <a:prstGeom prst="rect">
            <a:avLst/>
          </a:prstGeom>
          <a:solidFill>
            <a:schemeClr val="accent6">
              <a:lumMod val="20000"/>
              <a:lumOff val="80000"/>
            </a:schemeClr>
          </a:solidFill>
          <a:ln w="9525">
            <a:noFill/>
            <a:miter lim="800000"/>
            <a:headEnd/>
            <a:tailEnd/>
          </a:ln>
        </p:spPr>
        <p:txBody>
          <a:bodyPr>
            <a:spAutoFit/>
          </a:bodyPr>
          <a:lstStyle/>
          <a:p>
            <a:pPr algn="just" rtl="1">
              <a:spcBef>
                <a:spcPts val="600"/>
              </a:spcBef>
              <a:defRPr/>
            </a:pPr>
            <a:r>
              <a:rPr lang="ar-KW" sz="3200" b="1" dirty="0">
                <a:latin typeface="Simplified Arabic" pitchFamily="18" charset="-78"/>
                <a:cs typeface="Simplified Arabic" pitchFamily="18" charset="-78"/>
              </a:rPr>
              <a:t>كيفية التصدي لهذا التحدي؟</a:t>
            </a:r>
          </a:p>
        </p:txBody>
      </p:sp>
      <p:sp>
        <p:nvSpPr>
          <p:cNvPr id="5" name="Rectangle 4"/>
          <p:cNvSpPr>
            <a:spLocks noChangeArrowheads="1"/>
          </p:cNvSpPr>
          <p:nvPr/>
        </p:nvSpPr>
        <p:spPr bwMode="auto">
          <a:xfrm>
            <a:off x="228600" y="838200"/>
            <a:ext cx="8534400" cy="5694363"/>
          </a:xfrm>
          <a:prstGeom prst="rect">
            <a:avLst/>
          </a:prstGeom>
          <a:noFill/>
          <a:ln w="9525">
            <a:noFill/>
            <a:miter lim="800000"/>
            <a:headEnd/>
            <a:tailEnd/>
          </a:ln>
        </p:spPr>
        <p:txBody>
          <a:bodyPr>
            <a:spAutoFit/>
          </a:bodyPr>
          <a:lstStyle/>
          <a:p>
            <a:pPr marL="457200" indent="-457200" algn="just" rtl="1">
              <a:lnSpc>
                <a:spcPct val="200000"/>
              </a:lnSpc>
              <a:buFont typeface="Arial" charset="0"/>
              <a:buChar char="•"/>
            </a:pPr>
            <a:r>
              <a:rPr lang="ar-KW" sz="2600" b="1">
                <a:latin typeface="Simplified Arabic" pitchFamily="18" charset="-78"/>
                <a:cs typeface="Simplified Arabic" pitchFamily="18" charset="-78"/>
              </a:rPr>
              <a:t>يجب نشر الوعي بين المستهلكين المسلمين حول مفهوم الحلال لدى غير المسلمين المنتجين لمنتجات حلال وكذلك مفهوم الحلال في اللوائح الحكومية.</a:t>
            </a:r>
          </a:p>
          <a:p>
            <a:pPr marL="457200" indent="-457200" algn="just" rtl="1">
              <a:lnSpc>
                <a:spcPct val="200000"/>
              </a:lnSpc>
              <a:buFont typeface="Arial" charset="0"/>
              <a:buChar char="•"/>
            </a:pPr>
            <a:r>
              <a:rPr lang="ar-KW" sz="2600" b="1">
                <a:latin typeface="Simplified Arabic" pitchFamily="18" charset="-78"/>
                <a:cs typeface="Simplified Arabic" pitchFamily="18" charset="-78"/>
              </a:rPr>
              <a:t>  ويجب على الحكومات الإسلامية التدخل في طلب الحلال الحقيقي على المنتجات المستوردة.</a:t>
            </a:r>
          </a:p>
          <a:p>
            <a:pPr marL="457200" indent="-457200" algn="just" rtl="1">
              <a:lnSpc>
                <a:spcPct val="200000"/>
              </a:lnSpc>
              <a:buFont typeface="Arial" charset="0"/>
              <a:buChar char="•"/>
            </a:pPr>
            <a:r>
              <a:rPr lang="ar-KW" sz="2600" b="1">
                <a:latin typeface="Simplified Arabic" pitchFamily="18" charset="-78"/>
                <a:cs typeface="Simplified Arabic" pitchFamily="18" charset="-78"/>
              </a:rPr>
              <a:t>كما يجب أن يكون إصدار شهادات حلال على المنتجات الحلال الدولية فقط من قبل هيئات حلال معتمدة.</a:t>
            </a:r>
            <a:endParaRPr lang="en-US" sz="2600" b="1">
              <a:latin typeface="Simplified Arabic" pitchFamily="18" charset="-78"/>
              <a:cs typeface="Simplified Arabic" pitchFamily="18" charset="-78"/>
            </a:endParaRPr>
          </a:p>
        </p:txBody>
      </p:sp>
      <p:sp>
        <p:nvSpPr>
          <p:cNvPr id="6" name="Rectangle 5"/>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Rectangle 7"/>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1"/>
          <p:cNvSpPr>
            <a:spLocks noChangeArrowheads="1"/>
          </p:cNvSpPr>
          <p:nvPr/>
        </p:nvSpPr>
        <p:spPr bwMode="auto">
          <a:xfrm>
            <a:off x="381000" y="1066800"/>
            <a:ext cx="8382000" cy="5154613"/>
          </a:xfrm>
          <a:prstGeom prst="rect">
            <a:avLst/>
          </a:prstGeom>
          <a:noFill/>
          <a:ln w="9525">
            <a:noFill/>
            <a:miter lim="800000"/>
            <a:headEnd/>
            <a:tailEnd/>
          </a:ln>
        </p:spPr>
        <p:txBody>
          <a:bodyPr>
            <a:spAutoFit/>
          </a:bodyPr>
          <a:lstStyle/>
          <a:p>
            <a:pPr marL="457200" indent="-457200" algn="just" rtl="1">
              <a:lnSpc>
                <a:spcPct val="200000"/>
              </a:lnSpc>
              <a:buFont typeface="Arial" charset="0"/>
              <a:buChar char="•"/>
            </a:pPr>
            <a:r>
              <a:rPr lang="ar-KW" sz="2800">
                <a:latin typeface="Simplified Arabic" pitchFamily="18" charset="-78"/>
                <a:cs typeface="Simplified Arabic" pitchFamily="18" charset="-78"/>
              </a:rPr>
              <a:t>الحكومات المسلمة واثقة جدا من أجهزتها الرقابية في إحكام السيطرة على الحلال وواقعهم يقول أنهم يجهلون جدا ما هو الحلال الحقيقي أو كيفية السيطرة عليه.</a:t>
            </a:r>
          </a:p>
          <a:p>
            <a:pPr marL="457200" indent="-457200" algn="just" rtl="1">
              <a:lnSpc>
                <a:spcPct val="200000"/>
              </a:lnSpc>
              <a:buFont typeface="Arial" charset="0"/>
              <a:buChar char="•"/>
            </a:pPr>
            <a:r>
              <a:rPr lang="ar-KW" sz="2800">
                <a:latin typeface="Simplified Arabic" pitchFamily="18" charset="-78"/>
                <a:cs typeface="Simplified Arabic" pitchFamily="18" charset="-78"/>
              </a:rPr>
              <a:t>وكون الفرد عضوا في لجان الحلال، أو حضر مؤتمرات الحلال أو دورات تدريب الحلال لن يجعل ذلك منه خبيراً في الحلال، ويجب على الأفراد التحقق والبحث عن ما هو الحلال الحقيقي وكيفية التحكم به.</a:t>
            </a:r>
            <a:endParaRPr lang="en-US" sz="2800">
              <a:latin typeface="Simplified Arabic" pitchFamily="18" charset="-78"/>
              <a:cs typeface="Simplified Arabic" pitchFamily="18" charset="-78"/>
            </a:endParaRPr>
          </a:p>
        </p:txBody>
      </p:sp>
      <p:sp>
        <p:nvSpPr>
          <p:cNvPr id="33795" name="Rectangle 8"/>
          <p:cNvSpPr>
            <a:spLocks noChangeArrowheads="1"/>
          </p:cNvSpPr>
          <p:nvPr/>
        </p:nvSpPr>
        <p:spPr bwMode="auto">
          <a:xfrm>
            <a:off x="228600" y="228600"/>
            <a:ext cx="8534400" cy="584200"/>
          </a:xfrm>
          <a:prstGeom prst="rect">
            <a:avLst/>
          </a:prstGeom>
          <a:solidFill>
            <a:srgbClr val="00B050"/>
          </a:solidFill>
          <a:ln w="9525">
            <a:noFill/>
            <a:miter lim="800000"/>
            <a:headEnd/>
            <a:tailEnd/>
          </a:ln>
        </p:spPr>
        <p:txBody>
          <a:bodyPr>
            <a:spAutoFit/>
          </a:bodyPr>
          <a:lstStyle/>
          <a:p>
            <a:pPr algn="just" rtl="1"/>
            <a:r>
              <a:rPr lang="ar-KW" sz="3200" b="1">
                <a:solidFill>
                  <a:schemeClr val="bg1"/>
                </a:solidFill>
                <a:latin typeface="Simplified Arabic" pitchFamily="18" charset="-78"/>
                <a:cs typeface="Simplified Arabic" pitchFamily="18" charset="-78"/>
              </a:rPr>
              <a:t>7. الحكومات المسلمة واهمة في سيطرتها على الحلال</a:t>
            </a:r>
            <a:endParaRPr lang="en-US" sz="3200" b="1">
              <a:solidFill>
                <a:schemeClr val="bg1"/>
              </a:solidFill>
              <a:latin typeface="Simplified Arabic" pitchFamily="18" charset="-78"/>
              <a:cs typeface="Simplified Arabic" pitchFamily="18" charset="-78"/>
            </a:endParaRPr>
          </a:p>
        </p:txBody>
      </p:sp>
      <p:sp>
        <p:nvSpPr>
          <p:cNvPr id="4" name="Rectangle 3"/>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Rectangle 4"/>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5"/>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2770">
                                            <p:txEl>
                                              <p:pRg st="0" end="0"/>
                                            </p:txEl>
                                          </p:spTgt>
                                        </p:tgtEl>
                                        <p:attrNameLst>
                                          <p:attrName>style.visibility</p:attrName>
                                        </p:attrNameLst>
                                      </p:cBhvr>
                                      <p:to>
                                        <p:strVal val="visible"/>
                                      </p:to>
                                    </p:set>
                                    <p:animEffect transition="in" filter="fade">
                                      <p:cBhvr>
                                        <p:cTn id="7" dur="500"/>
                                        <p:tgtEl>
                                          <p:spTgt spid="32770">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2770">
                                            <p:txEl>
                                              <p:pRg st="1" end="1"/>
                                            </p:txEl>
                                          </p:spTgt>
                                        </p:tgtEl>
                                        <p:attrNameLst>
                                          <p:attrName>style.visibility</p:attrName>
                                        </p:attrNameLst>
                                      </p:cBhvr>
                                      <p:to>
                                        <p:strVal val="visible"/>
                                      </p:to>
                                    </p:set>
                                    <p:animEffect transition="in" filter="fade">
                                      <p:cBhvr>
                                        <p:cTn id="12" dur="500"/>
                                        <p:tgtEl>
                                          <p:spTgt spid="32770">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228600" y="1217613"/>
            <a:ext cx="8534400" cy="5805487"/>
          </a:xfrm>
          <a:prstGeom prst="rect">
            <a:avLst/>
          </a:prstGeom>
          <a:noFill/>
          <a:ln w="9525">
            <a:noFill/>
            <a:miter lim="800000"/>
            <a:headEnd/>
            <a:tailEnd/>
          </a:ln>
        </p:spPr>
        <p:txBody>
          <a:bodyPr>
            <a:spAutoFit/>
          </a:bodyPr>
          <a:lstStyle/>
          <a:p>
            <a:pPr marL="457200" indent="-457200" algn="just" rtl="1">
              <a:lnSpc>
                <a:spcPct val="200000"/>
              </a:lnSpc>
              <a:buFont typeface="Arial" charset="0"/>
              <a:buChar char="•"/>
            </a:pPr>
            <a:r>
              <a:rPr lang="ar-KW" sz="2600">
                <a:latin typeface="Simplified Arabic" pitchFamily="18" charset="-78"/>
                <a:cs typeface="Simplified Arabic" pitchFamily="18" charset="-78"/>
              </a:rPr>
              <a:t>وكالات الرقابة الحكومية لديها القليل من المعلومات حول المنتجات التي يجب تحليلها (الغذائية وغير الغذائية) من أجل الحلال، وما هي المكونات التي يجب أن تكون قيد السؤال، وما هو البروتوكول الواجب اتباعه في المختبر لتحليل الحلال.</a:t>
            </a:r>
          </a:p>
          <a:p>
            <a:pPr marL="457200" indent="-457200" algn="just" rtl="1">
              <a:lnSpc>
                <a:spcPct val="200000"/>
              </a:lnSpc>
              <a:buFont typeface="Arial" charset="0"/>
              <a:buChar char="•"/>
            </a:pPr>
            <a:r>
              <a:rPr lang="ar-KW" sz="2600">
                <a:latin typeface="Simplified Arabic" pitchFamily="18" charset="-78"/>
                <a:cs typeface="Simplified Arabic" pitchFamily="18" charset="-78"/>
              </a:rPr>
              <a:t>والفرد دائما يسمع العبارة التالية من أجهزة الرقابة الحكومية: لدينا سيطرة حلال جيدة، كل شيء على ما يرام</a:t>
            </a:r>
            <a:r>
              <a:rPr lang="en-US" sz="2600">
                <a:latin typeface="Simplified Arabic" pitchFamily="18" charset="-78"/>
                <a:cs typeface="Simplified Arabic" pitchFamily="18" charset="-78"/>
              </a:rPr>
              <a:t> </a:t>
            </a:r>
            <a:r>
              <a:rPr lang="ar-KW" sz="2600">
                <a:latin typeface="Simplified Arabic" pitchFamily="18" charset="-78"/>
                <a:cs typeface="Simplified Arabic" pitchFamily="18" charset="-78"/>
              </a:rPr>
              <a:t> (مافي مشكلة)، نحن لسنا بحاجة إلى مساعدة.</a:t>
            </a:r>
            <a:endParaRPr lang="en-US" sz="2600">
              <a:latin typeface="Simplified Arabic" pitchFamily="18" charset="-78"/>
              <a:cs typeface="Simplified Arabic" pitchFamily="18" charset="-78"/>
            </a:endParaRPr>
          </a:p>
        </p:txBody>
      </p:sp>
      <p:sp>
        <p:nvSpPr>
          <p:cNvPr id="4" name="Rectangle 3"/>
          <p:cNvSpPr>
            <a:spLocks noChangeArrowheads="1"/>
          </p:cNvSpPr>
          <p:nvPr/>
        </p:nvSpPr>
        <p:spPr bwMode="auto">
          <a:xfrm>
            <a:off x="228600" y="152400"/>
            <a:ext cx="8534400" cy="954088"/>
          </a:xfrm>
          <a:prstGeom prst="rect">
            <a:avLst/>
          </a:prstGeom>
          <a:solidFill>
            <a:schemeClr val="accent6">
              <a:lumMod val="20000"/>
              <a:lumOff val="80000"/>
            </a:schemeClr>
          </a:solidFill>
          <a:ln w="9525">
            <a:noFill/>
            <a:miter lim="800000"/>
            <a:headEnd/>
            <a:tailEnd/>
          </a:ln>
        </p:spPr>
        <p:txBody>
          <a:bodyPr>
            <a:spAutoFit/>
          </a:bodyPr>
          <a:lstStyle/>
          <a:p>
            <a:pPr algn="just" rtl="1">
              <a:lnSpc>
                <a:spcPct val="200000"/>
              </a:lnSpc>
              <a:spcBef>
                <a:spcPts val="600"/>
              </a:spcBef>
              <a:defRPr/>
            </a:pPr>
            <a:r>
              <a:rPr lang="ar-KW" sz="3200" b="1" dirty="0">
                <a:latin typeface="Simplified Arabic" pitchFamily="18" charset="-78"/>
                <a:cs typeface="Simplified Arabic" pitchFamily="18" charset="-78"/>
              </a:rPr>
              <a:t>أين الخلل؟</a:t>
            </a:r>
            <a:endParaRPr lang="ar-KW" sz="3200" dirty="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228600" y="228600"/>
            <a:ext cx="8534400" cy="584200"/>
          </a:xfrm>
          <a:prstGeom prst="rect">
            <a:avLst/>
          </a:prstGeom>
          <a:solidFill>
            <a:schemeClr val="accent6">
              <a:lumMod val="20000"/>
              <a:lumOff val="80000"/>
            </a:schemeClr>
          </a:solidFill>
          <a:ln w="9525">
            <a:noFill/>
            <a:miter lim="800000"/>
            <a:headEnd/>
            <a:tailEnd/>
          </a:ln>
        </p:spPr>
        <p:txBody>
          <a:bodyPr>
            <a:spAutoFit/>
          </a:bodyPr>
          <a:lstStyle/>
          <a:p>
            <a:pPr algn="just" rtl="1">
              <a:spcBef>
                <a:spcPts val="600"/>
              </a:spcBef>
              <a:defRPr/>
            </a:pPr>
            <a:r>
              <a:rPr lang="ar-KW" sz="3200" b="1" dirty="0">
                <a:latin typeface="Simplified Arabic" pitchFamily="18" charset="-78"/>
                <a:cs typeface="Simplified Arabic" pitchFamily="18" charset="-78"/>
              </a:rPr>
              <a:t>كيفية التصدي لهذا التحدي؟</a:t>
            </a:r>
          </a:p>
        </p:txBody>
      </p:sp>
      <p:sp>
        <p:nvSpPr>
          <p:cNvPr id="5" name="Rectangle 4"/>
          <p:cNvSpPr>
            <a:spLocks noChangeArrowheads="1"/>
          </p:cNvSpPr>
          <p:nvPr/>
        </p:nvSpPr>
        <p:spPr bwMode="auto">
          <a:xfrm>
            <a:off x="76200" y="762000"/>
            <a:ext cx="8991600" cy="5010150"/>
          </a:xfrm>
          <a:prstGeom prst="rect">
            <a:avLst/>
          </a:prstGeom>
          <a:noFill/>
          <a:ln w="9525">
            <a:noFill/>
            <a:miter lim="800000"/>
            <a:headEnd/>
            <a:tailEnd/>
          </a:ln>
        </p:spPr>
        <p:txBody>
          <a:bodyPr>
            <a:spAutoFit/>
          </a:bodyPr>
          <a:lstStyle/>
          <a:p>
            <a:pPr marL="457200" indent="-457200" algn="just" rtl="1">
              <a:lnSpc>
                <a:spcPct val="170000"/>
              </a:lnSpc>
              <a:buFont typeface="Arial" charset="0"/>
              <a:buChar char="•"/>
            </a:pPr>
            <a:r>
              <a:rPr lang="ar-KW" sz="2600" b="1">
                <a:latin typeface="Simplified Arabic" pitchFamily="18" charset="-78"/>
                <a:cs typeface="Simplified Arabic" pitchFamily="18" charset="-78"/>
              </a:rPr>
              <a:t>يجب زيادة الوعي بالحلال الحقيقي بين الجهات الحكومية المنوط إليها الرقابة على الحلال.</a:t>
            </a:r>
          </a:p>
          <a:p>
            <a:pPr marL="457200" indent="-457200" algn="just" rtl="1">
              <a:lnSpc>
                <a:spcPct val="170000"/>
              </a:lnSpc>
              <a:buFont typeface="Arial" charset="0"/>
              <a:buChar char="•"/>
            </a:pPr>
            <a:r>
              <a:rPr lang="ar-KW" sz="2600" b="1">
                <a:latin typeface="Simplified Arabic" pitchFamily="18" charset="-78"/>
                <a:cs typeface="Simplified Arabic" pitchFamily="18" charset="-78"/>
              </a:rPr>
              <a:t>يجب التعاون مع هيئة التصديق الدولية على شهادات الحلال للتحكم على الحلال في البلدان الإسلامية على سبيل المثال لا الحصر: </a:t>
            </a:r>
            <a:r>
              <a:rPr lang="en-US" sz="2000" b="1">
                <a:latin typeface="Simplified Arabic" pitchFamily="18" charset="-78"/>
                <a:cs typeface="Simplified Arabic" pitchFamily="18" charset="-78"/>
              </a:rPr>
              <a:t>IFANCA</a:t>
            </a:r>
            <a:r>
              <a:rPr lang="ar-KW" sz="2600" b="1">
                <a:latin typeface="Simplified Arabic" pitchFamily="18" charset="-78"/>
                <a:cs typeface="Simplified Arabic" pitchFamily="18" charset="-78"/>
              </a:rPr>
              <a:t> من الولايات المتحدة الأمريكية، </a:t>
            </a:r>
            <a:r>
              <a:rPr lang="en-US" sz="2000" b="1">
                <a:latin typeface="Simplified Arabic" pitchFamily="18" charset="-78"/>
                <a:cs typeface="Simplified Arabic" pitchFamily="18" charset="-78"/>
              </a:rPr>
              <a:t>HFFIA</a:t>
            </a:r>
            <a:r>
              <a:rPr lang="ar-KW" sz="2600" b="1">
                <a:latin typeface="Simplified Arabic" pitchFamily="18" charset="-78"/>
                <a:cs typeface="Simplified Arabic" pitchFamily="18" charset="-78"/>
              </a:rPr>
              <a:t> و </a:t>
            </a:r>
            <a:r>
              <a:rPr lang="en-US" sz="2000" b="1">
                <a:latin typeface="Simplified Arabic" pitchFamily="18" charset="-78"/>
                <a:cs typeface="Simplified Arabic" pitchFamily="18" charset="-78"/>
              </a:rPr>
              <a:t>Halal Correct</a:t>
            </a:r>
            <a:r>
              <a:rPr lang="ar-KW" sz="2000" b="1">
                <a:latin typeface="Simplified Arabic" pitchFamily="18" charset="-78"/>
                <a:cs typeface="Simplified Arabic" pitchFamily="18" charset="-78"/>
              </a:rPr>
              <a:t> </a:t>
            </a:r>
            <a:r>
              <a:rPr lang="ar-KW" sz="2600" b="1">
                <a:latin typeface="Simplified Arabic" pitchFamily="18" charset="-78"/>
                <a:cs typeface="Simplified Arabic" pitchFamily="18" charset="-78"/>
              </a:rPr>
              <a:t>من هولندا، </a:t>
            </a:r>
            <a:r>
              <a:rPr lang="en-US" sz="2000" b="1">
                <a:latin typeface="Simplified Arabic" pitchFamily="18" charset="-78"/>
                <a:cs typeface="Simplified Arabic" pitchFamily="18" charset="-78"/>
              </a:rPr>
              <a:t>HMC</a:t>
            </a:r>
            <a:r>
              <a:rPr lang="ar-KW" sz="2600" b="1">
                <a:latin typeface="Simplified Arabic" pitchFamily="18" charset="-78"/>
                <a:cs typeface="Simplified Arabic" pitchFamily="18" charset="-78"/>
              </a:rPr>
              <a:t> و </a:t>
            </a:r>
            <a:r>
              <a:rPr lang="en-US" sz="2000" b="1">
                <a:latin typeface="Simplified Arabic" pitchFamily="18" charset="-78"/>
                <a:cs typeface="Simplified Arabic" pitchFamily="18" charset="-78"/>
              </a:rPr>
              <a:t>EHDA</a:t>
            </a:r>
            <a:r>
              <a:rPr lang="ar-KW" sz="2600" b="1">
                <a:latin typeface="Simplified Arabic" pitchFamily="18" charset="-78"/>
                <a:cs typeface="Simplified Arabic" pitchFamily="18" charset="-78"/>
              </a:rPr>
              <a:t> و</a:t>
            </a:r>
            <a:r>
              <a:rPr lang="en-US" sz="2000" b="1">
                <a:latin typeface="Simplified Arabic" pitchFamily="18" charset="-78"/>
                <a:cs typeface="Simplified Arabic" pitchFamily="18" charset="-78"/>
              </a:rPr>
              <a:t>Halal Assurance</a:t>
            </a:r>
            <a:r>
              <a:rPr lang="ar-KW" sz="2000" b="1">
                <a:latin typeface="Simplified Arabic" pitchFamily="18" charset="-78"/>
                <a:cs typeface="Simplified Arabic" pitchFamily="18" charset="-78"/>
              </a:rPr>
              <a:t> </a:t>
            </a:r>
            <a:r>
              <a:rPr lang="ar-KW" sz="2600" b="1">
                <a:latin typeface="Simplified Arabic" pitchFamily="18" charset="-78"/>
                <a:cs typeface="Simplified Arabic" pitchFamily="18" charset="-78"/>
              </a:rPr>
              <a:t>من المملكة المتحدة، و </a:t>
            </a:r>
            <a:r>
              <a:rPr lang="en-US" sz="2000" b="1">
                <a:latin typeface="Simplified Arabic" pitchFamily="18" charset="-78"/>
                <a:cs typeface="Simplified Arabic" pitchFamily="18" charset="-78"/>
              </a:rPr>
              <a:t>Halal Control</a:t>
            </a:r>
            <a:r>
              <a:rPr lang="ar-KW" sz="2000" b="1">
                <a:latin typeface="Simplified Arabic" pitchFamily="18" charset="-78"/>
                <a:cs typeface="Simplified Arabic" pitchFamily="18" charset="-78"/>
              </a:rPr>
              <a:t> </a:t>
            </a:r>
            <a:r>
              <a:rPr lang="ar-KW" sz="2600" b="1">
                <a:latin typeface="Simplified Arabic" pitchFamily="18" charset="-78"/>
                <a:cs typeface="Simplified Arabic" pitchFamily="18" charset="-78"/>
              </a:rPr>
              <a:t>في ألمانيا، و </a:t>
            </a:r>
            <a:r>
              <a:rPr lang="en-US" sz="2000" b="1">
                <a:latin typeface="Simplified Arabic" pitchFamily="18" charset="-78"/>
                <a:cs typeface="Simplified Arabic" pitchFamily="18" charset="-78"/>
              </a:rPr>
              <a:t>ASIDCOM</a:t>
            </a:r>
            <a:r>
              <a:rPr lang="ar-KW" sz="2600" b="1">
                <a:latin typeface="Simplified Arabic" pitchFamily="18" charset="-78"/>
                <a:cs typeface="Simplified Arabic" pitchFamily="18" charset="-78"/>
              </a:rPr>
              <a:t> و </a:t>
            </a:r>
            <a:r>
              <a:rPr lang="en-US" sz="2000" b="1">
                <a:latin typeface="Simplified Arabic" pitchFamily="18" charset="-78"/>
                <a:cs typeface="Simplified Arabic" pitchFamily="18" charset="-78"/>
              </a:rPr>
              <a:t>Halal Service</a:t>
            </a:r>
            <a:r>
              <a:rPr lang="ar-KW" sz="2000" b="1">
                <a:latin typeface="Simplified Arabic" pitchFamily="18" charset="-78"/>
                <a:cs typeface="Simplified Arabic" pitchFamily="18" charset="-78"/>
              </a:rPr>
              <a:t> </a:t>
            </a:r>
            <a:r>
              <a:rPr lang="ar-KW" sz="2600" b="1">
                <a:latin typeface="Simplified Arabic" pitchFamily="18" charset="-78"/>
                <a:cs typeface="Simplified Arabic" pitchFamily="18" charset="-78"/>
              </a:rPr>
              <a:t>و </a:t>
            </a:r>
            <a:r>
              <a:rPr lang="en-US" sz="2600" b="1">
                <a:latin typeface="Simplified Arabic" pitchFamily="18" charset="-78"/>
                <a:cs typeface="Simplified Arabic" pitchFamily="18" charset="-78"/>
              </a:rPr>
              <a:t> </a:t>
            </a:r>
            <a:r>
              <a:rPr lang="en-US" sz="2000" b="1">
                <a:latin typeface="Simplified Arabic" pitchFamily="18" charset="-78"/>
                <a:cs typeface="Simplified Arabic" pitchFamily="18" charset="-78"/>
              </a:rPr>
              <a:t>Halal Verif</a:t>
            </a:r>
            <a:r>
              <a:rPr lang="ar-KW" sz="2000" b="1">
                <a:latin typeface="Simplified Arabic" pitchFamily="18" charset="-78"/>
                <a:cs typeface="Simplified Arabic" pitchFamily="18" charset="-78"/>
              </a:rPr>
              <a:t> </a:t>
            </a:r>
            <a:r>
              <a:rPr lang="ar-KW" sz="2600" b="1">
                <a:latin typeface="Simplified Arabic" pitchFamily="18" charset="-78"/>
                <a:cs typeface="Simplified Arabic" pitchFamily="18" charset="-78"/>
              </a:rPr>
              <a:t>من فرنسا</a:t>
            </a:r>
            <a:r>
              <a:rPr lang="en-US" sz="2600" b="1">
                <a:latin typeface="Simplified Arabic" pitchFamily="18" charset="-78"/>
                <a:cs typeface="Simplified Arabic" pitchFamily="18" charset="-78"/>
              </a:rPr>
              <a:t> </a:t>
            </a:r>
            <a:r>
              <a:rPr lang="ar-KW" sz="2600" b="1">
                <a:latin typeface="Simplified Arabic" pitchFamily="18" charset="-78"/>
                <a:cs typeface="Simplified Arabic" pitchFamily="18" charset="-78"/>
              </a:rPr>
              <a:t> و </a:t>
            </a:r>
            <a:r>
              <a:rPr lang="en-US" sz="2000" b="1">
                <a:latin typeface="Simplified Arabic" pitchFamily="18" charset="-78"/>
                <a:cs typeface="Simplified Arabic" pitchFamily="18" charset="-78"/>
              </a:rPr>
              <a:t>GIMDES</a:t>
            </a:r>
            <a:r>
              <a:rPr lang="ar-KW" sz="3200" b="1">
                <a:latin typeface="Simplified Arabic" pitchFamily="18" charset="-78"/>
                <a:cs typeface="Simplified Arabic" pitchFamily="18" charset="-78"/>
              </a:rPr>
              <a:t> </a:t>
            </a:r>
            <a:r>
              <a:rPr lang="ar-KW" sz="2600" b="1">
                <a:latin typeface="Simplified Arabic" pitchFamily="18" charset="-78"/>
                <a:cs typeface="Simplified Arabic" pitchFamily="18" charset="-78"/>
              </a:rPr>
              <a:t>من تركيا.</a:t>
            </a:r>
            <a:endParaRPr lang="en-US" sz="2600" b="1">
              <a:latin typeface="Simplified Arabic" pitchFamily="18" charset="-78"/>
              <a:cs typeface="Simplified Arabic" pitchFamily="18" charset="-78"/>
            </a:endParaRPr>
          </a:p>
        </p:txBody>
      </p:sp>
      <p:sp>
        <p:nvSpPr>
          <p:cNvPr id="6" name="Rectangle 5"/>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Rectangle 7"/>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1"/>
          <p:cNvSpPr>
            <a:spLocks noChangeArrowheads="1"/>
          </p:cNvSpPr>
          <p:nvPr/>
        </p:nvSpPr>
        <p:spPr bwMode="auto">
          <a:xfrm>
            <a:off x="381000" y="838200"/>
            <a:ext cx="8382000" cy="5291138"/>
          </a:xfrm>
          <a:prstGeom prst="rect">
            <a:avLst/>
          </a:prstGeom>
          <a:noFill/>
          <a:ln w="9525">
            <a:noFill/>
            <a:miter lim="800000"/>
            <a:headEnd/>
            <a:tailEnd/>
          </a:ln>
        </p:spPr>
        <p:txBody>
          <a:bodyPr>
            <a:spAutoFit/>
          </a:bodyPr>
          <a:lstStyle/>
          <a:p>
            <a:pPr algn="just" rtl="1">
              <a:lnSpc>
                <a:spcPct val="250000"/>
              </a:lnSpc>
            </a:pPr>
            <a:r>
              <a:rPr lang="ar-KW" sz="2800"/>
              <a:t>بعض مؤتمرات وورش العمل الدولية حول جواز استهلاك أو إستعمال بعض المكونات النجسة أو إستعمال ممارسات مستجدة في إنتاج الحلال في المنتجات الغذائية وغير الغذائية أظهرت توصياتهم أنهم موافقون على ممارسات متعمدة مفتعلة أو إستعمال مكونات نجسة. ومن الأمثلة على ذلك استخدام: الصعق</a:t>
            </a:r>
            <a:r>
              <a:rPr lang="ar-KW" sz="2800" b="1" baseline="30000">
                <a:solidFill>
                  <a:srgbClr val="FF0000"/>
                </a:solidFill>
              </a:rPr>
              <a:t>1</a:t>
            </a:r>
            <a:r>
              <a:rPr lang="ar-KW" sz="2800"/>
              <a:t>، والذبح الميكانيكي</a:t>
            </a:r>
            <a:r>
              <a:rPr lang="ar-KW" sz="2800" b="1" baseline="30000">
                <a:solidFill>
                  <a:srgbClr val="FF0000"/>
                </a:solidFill>
              </a:rPr>
              <a:t>2</a:t>
            </a:r>
            <a:r>
              <a:rPr lang="ar-KW" sz="2800"/>
              <a:t>، والكحول</a:t>
            </a:r>
            <a:r>
              <a:rPr lang="ar-KW" sz="2800" b="1" baseline="30000">
                <a:solidFill>
                  <a:srgbClr val="FF0000"/>
                </a:solidFill>
              </a:rPr>
              <a:t>3</a:t>
            </a:r>
            <a:r>
              <a:rPr lang="ar-KW" sz="2800"/>
              <a:t>، ومواد نجسة</a:t>
            </a:r>
            <a:r>
              <a:rPr lang="ar-KW" sz="2800" b="1" baseline="30000">
                <a:solidFill>
                  <a:srgbClr val="FF0000"/>
                </a:solidFill>
              </a:rPr>
              <a:t>4</a:t>
            </a:r>
            <a:r>
              <a:rPr lang="ar-KW" sz="2800"/>
              <a:t>.</a:t>
            </a:r>
            <a:endParaRPr lang="en-US" sz="2800"/>
          </a:p>
        </p:txBody>
      </p:sp>
      <p:sp>
        <p:nvSpPr>
          <p:cNvPr id="36867" name="Rectangle 8"/>
          <p:cNvSpPr>
            <a:spLocks noChangeArrowheads="1"/>
          </p:cNvSpPr>
          <p:nvPr/>
        </p:nvSpPr>
        <p:spPr bwMode="auto">
          <a:xfrm>
            <a:off x="228600" y="228600"/>
            <a:ext cx="8534400" cy="523875"/>
          </a:xfrm>
          <a:prstGeom prst="rect">
            <a:avLst/>
          </a:prstGeom>
          <a:solidFill>
            <a:srgbClr val="00B050"/>
          </a:solidFill>
          <a:ln w="9525">
            <a:noFill/>
            <a:miter lim="800000"/>
            <a:headEnd/>
            <a:tailEnd/>
          </a:ln>
        </p:spPr>
        <p:txBody>
          <a:bodyPr>
            <a:spAutoFit/>
          </a:bodyPr>
          <a:lstStyle/>
          <a:p>
            <a:pPr algn="just" rtl="1"/>
            <a:r>
              <a:rPr lang="ar-KW" sz="2800" b="1">
                <a:solidFill>
                  <a:schemeClr val="bg1"/>
                </a:solidFill>
                <a:latin typeface="Simplified Arabic" pitchFamily="18" charset="-78"/>
                <a:cs typeface="Simplified Arabic" pitchFamily="18" charset="-78"/>
              </a:rPr>
              <a:t>8. هيئات الإفتاء أقل تأهيلا لتقديم الفتوى الدينية حول النوازل في الحلال</a:t>
            </a:r>
            <a:endParaRPr lang="en-US" sz="2800" b="1">
              <a:solidFill>
                <a:schemeClr val="bg1"/>
              </a:solidFill>
              <a:latin typeface="Simplified Arabic" pitchFamily="18" charset="-78"/>
              <a:cs typeface="Simplified Arabic" pitchFamily="18" charset="-78"/>
            </a:endParaRPr>
          </a:p>
        </p:txBody>
      </p:sp>
      <p:sp>
        <p:nvSpPr>
          <p:cNvPr id="4" name="Rectangle 3"/>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Rectangle 4"/>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5"/>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5842">
                                            <p:txEl>
                                              <p:pRg st="0" end="0"/>
                                            </p:txEl>
                                          </p:spTgt>
                                        </p:tgtEl>
                                        <p:attrNameLst>
                                          <p:attrName>style.visibility</p:attrName>
                                        </p:attrNameLst>
                                      </p:cBhvr>
                                      <p:to>
                                        <p:strVal val="visible"/>
                                      </p:to>
                                    </p:set>
                                    <p:animEffect transition="in" filter="fade">
                                      <p:cBhvr>
                                        <p:cTn id="7" dur="500"/>
                                        <p:tgtEl>
                                          <p:spTgt spid="3584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ChangeArrowheads="1"/>
          </p:cNvSpPr>
          <p:nvPr/>
        </p:nvSpPr>
        <p:spPr bwMode="auto">
          <a:xfrm>
            <a:off x="228600" y="1295400"/>
            <a:ext cx="8534400" cy="5208588"/>
          </a:xfrm>
          <a:prstGeom prst="rect">
            <a:avLst/>
          </a:prstGeom>
          <a:noFill/>
          <a:ln w="9525">
            <a:noFill/>
            <a:miter lim="800000"/>
            <a:headEnd/>
            <a:tailEnd/>
          </a:ln>
        </p:spPr>
        <p:txBody>
          <a:bodyPr>
            <a:spAutoFit/>
          </a:bodyPr>
          <a:lstStyle/>
          <a:p>
            <a:pPr marL="342900" indent="-342900" algn="just" rtl="1">
              <a:lnSpc>
                <a:spcPct val="150000"/>
              </a:lnSpc>
              <a:buFont typeface="Arial" charset="0"/>
              <a:buChar char="•"/>
            </a:pPr>
            <a:r>
              <a:rPr lang="ar-KW" sz="2800">
                <a:latin typeface="Simplified Arabic" pitchFamily="18" charset="-78"/>
                <a:cs typeface="Simplified Arabic" pitchFamily="18" charset="-78"/>
              </a:rPr>
              <a:t>أظهرت هيئات الإفتاء الرسمية أنها أقل تأهيلا لتقديم فتاوى دينية بشأن القضايا المعاصرة الناشئة أو النوازل مثل الصعق</a:t>
            </a:r>
            <a:r>
              <a:rPr lang="ar-KW" sz="2800" b="1" baseline="30000">
                <a:solidFill>
                  <a:srgbClr val="FF0000"/>
                </a:solidFill>
                <a:latin typeface="Simplified Arabic" pitchFamily="18" charset="-78"/>
                <a:cs typeface="Simplified Arabic" pitchFamily="18" charset="-78"/>
              </a:rPr>
              <a:t>1</a:t>
            </a:r>
            <a:r>
              <a:rPr lang="ar-KW" sz="2800">
                <a:latin typeface="Simplified Arabic" pitchFamily="18" charset="-78"/>
                <a:cs typeface="Simplified Arabic" pitchFamily="18" charset="-78"/>
              </a:rPr>
              <a:t>، والذبح الميكانيكي</a:t>
            </a:r>
            <a:r>
              <a:rPr lang="ar-KW" sz="2800" b="1" baseline="30000">
                <a:solidFill>
                  <a:srgbClr val="FF0000"/>
                </a:solidFill>
                <a:latin typeface="Simplified Arabic" pitchFamily="18" charset="-78"/>
                <a:cs typeface="Simplified Arabic" pitchFamily="18" charset="-78"/>
              </a:rPr>
              <a:t>2</a:t>
            </a:r>
            <a:r>
              <a:rPr lang="ar-KW" sz="2800">
                <a:latin typeface="Simplified Arabic" pitchFamily="18" charset="-78"/>
                <a:cs typeface="Simplified Arabic" pitchFamily="18" charset="-78"/>
              </a:rPr>
              <a:t>، ووجود الكحول</a:t>
            </a:r>
            <a:r>
              <a:rPr lang="ar-KW" sz="2800" b="1" baseline="30000">
                <a:solidFill>
                  <a:srgbClr val="FF0000"/>
                </a:solidFill>
                <a:latin typeface="Simplified Arabic" pitchFamily="18" charset="-78"/>
                <a:cs typeface="Simplified Arabic" pitchFamily="18" charset="-78"/>
              </a:rPr>
              <a:t>3</a:t>
            </a:r>
            <a:r>
              <a:rPr lang="ar-KW" sz="2800">
                <a:latin typeface="Simplified Arabic" pitchFamily="18" charset="-78"/>
                <a:cs typeface="Simplified Arabic" pitchFamily="18" charset="-78"/>
              </a:rPr>
              <a:t>، </a:t>
            </a:r>
            <a:r>
              <a:rPr lang="ar-KW" sz="2800"/>
              <a:t>ولها مواقف متضاربة بشأن المادة النجسة عما إذا كانت مستحيلة أو غير مستحيلة</a:t>
            </a:r>
            <a:r>
              <a:rPr lang="ar-KW" sz="2800">
                <a:latin typeface="Simplified Arabic" pitchFamily="18" charset="-78"/>
                <a:cs typeface="Simplified Arabic" pitchFamily="18" charset="-78"/>
              </a:rPr>
              <a:t>.</a:t>
            </a:r>
          </a:p>
          <a:p>
            <a:pPr marL="342900" indent="-342900" algn="just" rtl="1">
              <a:lnSpc>
                <a:spcPct val="150000"/>
              </a:lnSpc>
              <a:buFont typeface="Arial" charset="0"/>
              <a:buChar char="•"/>
            </a:pPr>
            <a:r>
              <a:rPr lang="ar-KW" sz="2800">
                <a:latin typeface="Simplified Arabic" pitchFamily="18" charset="-78"/>
                <a:cs typeface="Simplified Arabic" pitchFamily="18" charset="-78"/>
              </a:rPr>
              <a:t>وأن شيوخ الدين جانبوا الصواب في فتاويهم حول الحلال وتنتشر آرائهم بين الناس.</a:t>
            </a:r>
          </a:p>
          <a:p>
            <a:pPr marL="342900" indent="-342900" algn="just" rtl="1">
              <a:lnSpc>
                <a:spcPct val="150000"/>
              </a:lnSpc>
              <a:buFont typeface="Arial" charset="0"/>
              <a:buChar char="•"/>
            </a:pPr>
            <a:r>
              <a:rPr lang="ar-KW" sz="2800">
                <a:latin typeface="Simplified Arabic" pitchFamily="18" charset="-78"/>
                <a:cs typeface="Simplified Arabic" pitchFamily="18" charset="-78"/>
              </a:rPr>
              <a:t>والناس عادة يتلقون فقط من شيوخ الدين والذين أثبتت فتاويهم أنهم أقل تأهلياً للتحدث عن قضايا حلال.</a:t>
            </a:r>
            <a:endParaRPr lang="en-US" sz="2800">
              <a:latin typeface="Simplified Arabic" pitchFamily="18" charset="-78"/>
              <a:cs typeface="Simplified Arabic" pitchFamily="18" charset="-78"/>
            </a:endParaRPr>
          </a:p>
        </p:txBody>
      </p:sp>
      <p:sp>
        <p:nvSpPr>
          <p:cNvPr id="4" name="Rectangle 3"/>
          <p:cNvSpPr>
            <a:spLocks noChangeArrowheads="1"/>
          </p:cNvSpPr>
          <p:nvPr/>
        </p:nvSpPr>
        <p:spPr bwMode="auto">
          <a:xfrm>
            <a:off x="228600" y="152400"/>
            <a:ext cx="8534400" cy="954088"/>
          </a:xfrm>
          <a:prstGeom prst="rect">
            <a:avLst/>
          </a:prstGeom>
          <a:solidFill>
            <a:schemeClr val="accent6">
              <a:lumMod val="20000"/>
              <a:lumOff val="80000"/>
            </a:schemeClr>
          </a:solidFill>
          <a:ln w="9525">
            <a:noFill/>
            <a:miter lim="800000"/>
            <a:headEnd/>
            <a:tailEnd/>
          </a:ln>
        </p:spPr>
        <p:txBody>
          <a:bodyPr>
            <a:spAutoFit/>
          </a:bodyPr>
          <a:lstStyle/>
          <a:p>
            <a:pPr algn="just" rtl="1">
              <a:lnSpc>
                <a:spcPct val="200000"/>
              </a:lnSpc>
              <a:spcBef>
                <a:spcPts val="600"/>
              </a:spcBef>
              <a:defRPr/>
            </a:pPr>
            <a:r>
              <a:rPr lang="ar-KW" sz="3200" b="1" dirty="0">
                <a:latin typeface="Simplified Arabic" pitchFamily="18" charset="-78"/>
                <a:cs typeface="Simplified Arabic" pitchFamily="18" charset="-78"/>
              </a:rPr>
              <a:t>أين الخلل؟</a:t>
            </a:r>
            <a:endParaRPr lang="ar-KW" sz="3200" dirty="0">
              <a:latin typeface="+mn-lt"/>
              <a:cs typeface="Times New Roman" pitchFamily="18" charset="0"/>
            </a:endParaRPr>
          </a:p>
        </p:txBody>
      </p:sp>
      <p:sp>
        <p:nvSpPr>
          <p:cNvPr id="5" name="Rectangle 4"/>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5"/>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Rectangle 7"/>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228600" y="228600"/>
            <a:ext cx="8534400" cy="584200"/>
          </a:xfrm>
          <a:prstGeom prst="rect">
            <a:avLst/>
          </a:prstGeom>
          <a:solidFill>
            <a:schemeClr val="accent6">
              <a:lumMod val="20000"/>
              <a:lumOff val="80000"/>
            </a:schemeClr>
          </a:solidFill>
          <a:ln w="9525">
            <a:noFill/>
            <a:miter lim="800000"/>
            <a:headEnd/>
            <a:tailEnd/>
          </a:ln>
        </p:spPr>
        <p:txBody>
          <a:bodyPr>
            <a:spAutoFit/>
          </a:bodyPr>
          <a:lstStyle/>
          <a:p>
            <a:pPr algn="just" rtl="1">
              <a:spcBef>
                <a:spcPts val="600"/>
              </a:spcBef>
              <a:defRPr/>
            </a:pPr>
            <a:r>
              <a:rPr lang="ar-KW" sz="3200" b="1" dirty="0">
                <a:latin typeface="Simplified Arabic" pitchFamily="18" charset="-78"/>
                <a:cs typeface="Simplified Arabic" pitchFamily="18" charset="-78"/>
              </a:rPr>
              <a:t>كيفية التصدي لهذا التحدي؟</a:t>
            </a:r>
          </a:p>
        </p:txBody>
      </p:sp>
      <p:sp>
        <p:nvSpPr>
          <p:cNvPr id="3" name="Rectangle 2"/>
          <p:cNvSpPr>
            <a:spLocks noChangeArrowheads="1"/>
          </p:cNvSpPr>
          <p:nvPr/>
        </p:nvSpPr>
        <p:spPr bwMode="auto">
          <a:xfrm>
            <a:off x="228600" y="762000"/>
            <a:ext cx="8534400" cy="3324225"/>
          </a:xfrm>
          <a:prstGeom prst="rect">
            <a:avLst/>
          </a:prstGeom>
          <a:noFill/>
          <a:ln w="9525">
            <a:noFill/>
            <a:miter lim="800000"/>
            <a:headEnd/>
            <a:tailEnd/>
          </a:ln>
        </p:spPr>
        <p:txBody>
          <a:bodyPr>
            <a:spAutoFit/>
          </a:bodyPr>
          <a:lstStyle/>
          <a:p>
            <a:pPr marL="457200" indent="-457200" algn="just" rtl="1">
              <a:lnSpc>
                <a:spcPct val="250000"/>
              </a:lnSpc>
              <a:buFont typeface="Arial" charset="0"/>
              <a:buChar char="•"/>
            </a:pPr>
            <a:r>
              <a:rPr lang="ar-KW" sz="2800">
                <a:latin typeface="Simplified Arabic" pitchFamily="18" charset="-78"/>
                <a:cs typeface="Simplified Arabic" pitchFamily="18" charset="-78"/>
              </a:rPr>
              <a:t>يجب إنشاء هيئة إفتاء تكرس جهودها حول قضايا الحلال والتي تتكون من خبراء في القضايا المعاصرة الناشئة أو النوازل.</a:t>
            </a:r>
          </a:p>
          <a:p>
            <a:pPr marL="457200" indent="-457200" algn="just" rtl="1">
              <a:lnSpc>
                <a:spcPct val="250000"/>
              </a:lnSpc>
              <a:buFont typeface="Arial" charset="0"/>
              <a:buChar char="•"/>
            </a:pPr>
            <a:r>
              <a:rPr lang="ar-KW" sz="2800">
                <a:latin typeface="Simplified Arabic" pitchFamily="18" charset="-78"/>
                <a:cs typeface="Simplified Arabic" pitchFamily="18" charset="-78"/>
              </a:rPr>
              <a:t>كما يجب توعية شيوخ الديني بما هو الحلال الحقيقي.</a:t>
            </a:r>
            <a:endParaRPr lang="en-US" sz="2800" b="1">
              <a:latin typeface="Simplified Arabic" pitchFamily="18" charset="-78"/>
              <a:cs typeface="Simplified Arabic" pitchFamily="18" charset="-78"/>
            </a:endParaRPr>
          </a:p>
        </p:txBody>
      </p:sp>
      <p:sp>
        <p:nvSpPr>
          <p:cNvPr id="4" name="Rectangle 3"/>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Rectangle 4"/>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5"/>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152400" y="1233488"/>
            <a:ext cx="8763000" cy="3862387"/>
          </a:xfrm>
          <a:prstGeom prst="rect">
            <a:avLst/>
          </a:prstGeom>
          <a:noFill/>
          <a:ln w="9525">
            <a:noFill/>
            <a:miter lim="800000"/>
            <a:headEnd/>
            <a:tailEnd/>
          </a:ln>
        </p:spPr>
        <p:txBody>
          <a:bodyPr>
            <a:spAutoFit/>
          </a:bodyPr>
          <a:lstStyle/>
          <a:p>
            <a:pPr marL="457200" indent="-457200" algn="just" rtl="1">
              <a:lnSpc>
                <a:spcPct val="250000"/>
              </a:lnSpc>
              <a:spcBef>
                <a:spcPts val="600"/>
              </a:spcBef>
              <a:buFont typeface="Arial" charset="0"/>
              <a:buChar char="•"/>
            </a:pPr>
            <a:r>
              <a:rPr lang="ar-KW" sz="2400" b="1">
                <a:latin typeface="Simplified Arabic" pitchFamily="18" charset="-78"/>
                <a:cs typeface="Simplified Arabic" pitchFamily="18" charset="-78"/>
              </a:rPr>
              <a:t>بالرغم من أن بعض وكالات الإعتماد على الحلال مقارنة بهيئات أخرى تكون تكاليف فواتيرها غير عالية</a:t>
            </a:r>
            <a:r>
              <a:rPr lang="en-US" sz="2400" b="1">
                <a:latin typeface="Simplified Arabic" pitchFamily="18" charset="-78"/>
                <a:cs typeface="Simplified Arabic" pitchFamily="18" charset="-78"/>
              </a:rPr>
              <a:t>.</a:t>
            </a:r>
          </a:p>
          <a:p>
            <a:pPr marL="457200" indent="-457200" algn="just" rtl="1">
              <a:lnSpc>
                <a:spcPct val="250000"/>
              </a:lnSpc>
              <a:spcBef>
                <a:spcPts val="600"/>
              </a:spcBef>
              <a:buFont typeface="Arial" charset="0"/>
              <a:buChar char="•"/>
            </a:pPr>
            <a:r>
              <a:rPr lang="ar-KW" sz="2400" b="1">
                <a:latin typeface="Simplified Arabic" pitchFamily="18" charset="-78"/>
                <a:cs typeface="Simplified Arabic" pitchFamily="18" charset="-78"/>
              </a:rPr>
              <a:t>بعض النفقات التي يجب أن تصرف من قبل هيئات التصديق على الحلال هي: 1) تذاكر السفر من درجة رجال الأعمال. 2) الإقامة في فندق خمسة نجوم. </a:t>
            </a:r>
            <a:endParaRPr lang="en-US" sz="2400" b="1">
              <a:latin typeface="Simplified Arabic" pitchFamily="18" charset="-78"/>
              <a:cs typeface="Simplified Arabic" pitchFamily="18" charset="-78"/>
            </a:endParaRPr>
          </a:p>
        </p:txBody>
      </p:sp>
      <p:sp>
        <p:nvSpPr>
          <p:cNvPr id="39939" name="Rectangle 8"/>
          <p:cNvSpPr>
            <a:spLocks noChangeArrowheads="1"/>
          </p:cNvSpPr>
          <p:nvPr/>
        </p:nvSpPr>
        <p:spPr bwMode="auto">
          <a:xfrm>
            <a:off x="228600" y="228600"/>
            <a:ext cx="8534400" cy="846138"/>
          </a:xfrm>
          <a:prstGeom prst="rect">
            <a:avLst/>
          </a:prstGeom>
          <a:solidFill>
            <a:srgbClr val="00B050"/>
          </a:solidFill>
          <a:ln w="9525">
            <a:noFill/>
            <a:miter lim="800000"/>
            <a:headEnd/>
            <a:tailEnd/>
          </a:ln>
        </p:spPr>
        <p:txBody>
          <a:bodyPr>
            <a:spAutoFit/>
          </a:bodyPr>
          <a:lstStyle/>
          <a:p>
            <a:pPr algn="just" rtl="1">
              <a:lnSpc>
                <a:spcPct val="200000"/>
              </a:lnSpc>
            </a:pPr>
            <a:r>
              <a:rPr lang="ar-KW" sz="2800" b="1">
                <a:solidFill>
                  <a:schemeClr val="bg1"/>
                </a:solidFill>
                <a:latin typeface="Simplified Arabic" pitchFamily="18" charset="-78"/>
                <a:cs typeface="Simplified Arabic" pitchFamily="18" charset="-78"/>
              </a:rPr>
              <a:t>9. تكاليف فاتورة وكالات اعتماد الحلال عالية بشكل غير ضروري</a:t>
            </a:r>
            <a:endParaRPr lang="en-US" sz="2800" b="1">
              <a:solidFill>
                <a:schemeClr val="bg1"/>
              </a:solidFill>
              <a:latin typeface="Simplified Arabic" pitchFamily="18" charset="-78"/>
              <a:cs typeface="Simplified Arabic" pitchFamily="18" charset="-78"/>
            </a:endParaRPr>
          </a:p>
        </p:txBody>
      </p:sp>
      <p:sp>
        <p:nvSpPr>
          <p:cNvPr id="4" name="Rectangle 3"/>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Rectangle 4"/>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5"/>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1"/>
          <p:cNvSpPr>
            <a:spLocks noChangeArrowheads="1"/>
          </p:cNvSpPr>
          <p:nvPr/>
        </p:nvSpPr>
        <p:spPr bwMode="auto">
          <a:xfrm>
            <a:off x="228600" y="304800"/>
            <a:ext cx="8534400" cy="1800225"/>
          </a:xfrm>
          <a:prstGeom prst="rect">
            <a:avLst/>
          </a:prstGeom>
          <a:noFill/>
          <a:ln w="9525">
            <a:noFill/>
            <a:miter lim="800000"/>
            <a:headEnd/>
            <a:tailEnd/>
          </a:ln>
        </p:spPr>
        <p:txBody>
          <a:bodyPr>
            <a:spAutoFit/>
          </a:bodyPr>
          <a:lstStyle/>
          <a:p>
            <a:pPr marL="457200" indent="-457200" algn="just" rtl="1">
              <a:lnSpc>
                <a:spcPct val="250000"/>
              </a:lnSpc>
              <a:spcBef>
                <a:spcPts val="600"/>
              </a:spcBef>
              <a:buFont typeface="Arial" charset="0"/>
              <a:buChar char="•"/>
            </a:pPr>
            <a:r>
              <a:rPr lang="ar-KW" sz="2400" b="1">
                <a:latin typeface="Simplified Arabic" pitchFamily="18" charset="-78"/>
                <a:cs typeface="Simplified Arabic" pitchFamily="18" charset="-78"/>
              </a:rPr>
              <a:t>وفي بعض الأحيان تضطر هيئات التصديق على الحلال إلى دفع مبالغ مشبوهة/ حرام إلى بعض موظفي وكالات اعتماد الحلال (اتصال شخصي).</a:t>
            </a:r>
            <a:r>
              <a:rPr lang="en-US" sz="2400" b="1">
                <a:latin typeface="Simplified Arabic" pitchFamily="18" charset="-78"/>
                <a:cs typeface="Simplified Arabic" pitchFamily="18" charset="-78"/>
              </a:rPr>
              <a:t> </a:t>
            </a:r>
            <a:r>
              <a:rPr lang="ar-KW" sz="2400" b="1">
                <a:latin typeface="Simplified Arabic" pitchFamily="18" charset="-78"/>
                <a:cs typeface="Simplified Arabic" pitchFamily="18" charset="-78"/>
              </a:rPr>
              <a:t> </a:t>
            </a:r>
            <a:endParaRPr lang="en-US" sz="2400" b="1">
              <a:latin typeface="Simplified Arabic" pitchFamily="18" charset="-78"/>
              <a:cs typeface="Simplified Arabic" pitchFamily="18" charset="-78"/>
            </a:endParaRPr>
          </a:p>
        </p:txBody>
      </p:sp>
      <p:sp>
        <p:nvSpPr>
          <p:cNvPr id="3" name="Rectangle 1"/>
          <p:cNvSpPr>
            <a:spLocks noChangeArrowheads="1"/>
          </p:cNvSpPr>
          <p:nvPr/>
        </p:nvSpPr>
        <p:spPr bwMode="auto">
          <a:xfrm>
            <a:off x="228600" y="2286000"/>
            <a:ext cx="8534400" cy="3786188"/>
          </a:xfrm>
          <a:prstGeom prst="rect">
            <a:avLst/>
          </a:prstGeom>
          <a:noFill/>
          <a:ln w="9525">
            <a:noFill/>
            <a:miter lim="800000"/>
            <a:headEnd/>
            <a:tailEnd/>
          </a:ln>
        </p:spPr>
        <p:txBody>
          <a:bodyPr>
            <a:spAutoFit/>
          </a:bodyPr>
          <a:lstStyle/>
          <a:p>
            <a:pPr marL="457200" indent="-457200" algn="just" rtl="1">
              <a:lnSpc>
                <a:spcPct val="250000"/>
              </a:lnSpc>
              <a:spcBef>
                <a:spcPts val="600"/>
              </a:spcBef>
              <a:buFont typeface="Arial" charset="0"/>
              <a:buChar char="•"/>
            </a:pPr>
            <a:r>
              <a:rPr lang="ar-KW" sz="2400" b="1">
                <a:latin typeface="Simplified Arabic" pitchFamily="18" charset="-78"/>
                <a:cs typeface="Simplified Arabic" pitchFamily="18" charset="-78"/>
              </a:rPr>
              <a:t>ومثال آخر: يقوم أحد أفراد وكالات الإعتماد على الحلال بزيارة بلد واحد لعدد من هيئات الإشراف على الحلال ويطلب نقداً تكاليف تذاكر سفر –بدرجة رجال أعمال- من كل هيئة حلال يزورها في نفس وقت زيارته لهيئات حلال أخرى لنفس المنطقة، ويأتي على الدرجة السياحية.</a:t>
            </a:r>
          </a:p>
        </p:txBody>
      </p:sp>
      <p:sp>
        <p:nvSpPr>
          <p:cNvPr id="4" name="Rectangle 3"/>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Rectangle 4"/>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5"/>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228600" y="838200"/>
            <a:ext cx="8534400" cy="5743575"/>
          </a:xfrm>
          <a:prstGeom prst="rect">
            <a:avLst/>
          </a:prstGeom>
          <a:noFill/>
          <a:ln w="9525">
            <a:noFill/>
            <a:miter lim="800000"/>
            <a:headEnd/>
            <a:tailEnd/>
          </a:ln>
        </p:spPr>
        <p:txBody>
          <a:bodyPr>
            <a:spAutoFit/>
          </a:bodyPr>
          <a:lstStyle/>
          <a:p>
            <a:pPr marL="342900" indent="-342900" algn="just" rtl="1">
              <a:lnSpc>
                <a:spcPct val="170000"/>
              </a:lnSpc>
              <a:buFont typeface="Arial" pitchFamily="34" charset="0"/>
              <a:buChar char="•"/>
              <a:defRPr/>
            </a:pPr>
            <a:r>
              <a:rPr lang="ar-KW" sz="2400" b="1" dirty="0">
                <a:latin typeface="+mn-lt"/>
              </a:rPr>
              <a:t>فعلى الرغم من حرصهم وصدق نواياهم على تقديم خدمات حلال، فإن وكالات اعتماد الحلال تُحمل هيئات التصديق على الحلال أعباء مالية لتحقيق قضايا نبيلة معتقدين أن هؤلاء الهيئات تجلس على بير بترول جيوبهم مليانة نقود.</a:t>
            </a:r>
          </a:p>
          <a:p>
            <a:pPr marL="342900" indent="-342900" algn="just" rtl="1">
              <a:lnSpc>
                <a:spcPct val="170000"/>
              </a:lnSpc>
              <a:buFont typeface="Arial" pitchFamily="34" charset="0"/>
              <a:buChar char="•"/>
              <a:defRPr/>
            </a:pPr>
            <a:r>
              <a:rPr lang="ar-KW" sz="2400" b="1" dirty="0">
                <a:solidFill>
                  <a:srgbClr val="00B050"/>
                </a:solidFill>
                <a:latin typeface="+mn-lt"/>
              </a:rPr>
              <a:t>كما أن </a:t>
            </a:r>
            <a:r>
              <a:rPr lang="ar-KW" sz="2400" b="1" dirty="0">
                <a:solidFill>
                  <a:srgbClr val="00B050"/>
                </a:solidFill>
                <a:latin typeface="Arial" pitchFamily="34" charset="0"/>
              </a:rPr>
              <a:t>هيئات التصديق على الحلال مستعدة أن تواكب </a:t>
            </a:r>
            <a:r>
              <a:rPr lang="ar-KW" sz="2400" b="1" dirty="0">
                <a:solidFill>
                  <a:srgbClr val="00B050"/>
                </a:solidFill>
                <a:latin typeface="+mn-lt"/>
              </a:rPr>
              <a:t>جميع المتطلبات المالية لأي وكالة اعتماد حلال ولكن هذا سيكون على حساب ضمان الحلال الحقيقي.</a:t>
            </a:r>
          </a:p>
          <a:p>
            <a:pPr marL="342900" indent="-342900" algn="just" rtl="1">
              <a:lnSpc>
                <a:spcPct val="170000"/>
              </a:lnSpc>
              <a:buFont typeface="Arial" pitchFamily="34" charset="0"/>
              <a:buChar char="•"/>
              <a:defRPr/>
            </a:pPr>
            <a:r>
              <a:rPr lang="ar-KW" sz="2400" b="1" dirty="0">
                <a:latin typeface="+mn-lt"/>
              </a:rPr>
              <a:t>عندما يكون المال ينطوي على تحقيق الحلال الحقيقي سيكون هناك تنازلات في مكان ما على طول سلسلة الحلال التي قد تعرض الحلال الحقيقي للخطر.</a:t>
            </a:r>
          </a:p>
          <a:p>
            <a:pPr marL="342900" indent="-342900" algn="just" rtl="1">
              <a:lnSpc>
                <a:spcPct val="170000"/>
              </a:lnSpc>
              <a:buFont typeface="Arial" pitchFamily="34" charset="0"/>
              <a:buChar char="•"/>
              <a:defRPr/>
            </a:pPr>
            <a:r>
              <a:rPr lang="ar-KW" sz="2400" b="1" dirty="0">
                <a:solidFill>
                  <a:srgbClr val="00B050"/>
                </a:solidFill>
                <a:latin typeface="+mn-lt"/>
              </a:rPr>
              <a:t>  ولا ینبغي إشراك وکالات اعتماد الحلال وهي مؤسسات ناشئة عن ھیئات حکومیة في تجارة الحلال  أو النظر إلی الحلال على أنها صفقة تجاریة.</a:t>
            </a:r>
            <a:endParaRPr lang="en-US" sz="2400" b="1" dirty="0">
              <a:solidFill>
                <a:srgbClr val="00B050"/>
              </a:solidFill>
              <a:latin typeface="+mn-lt"/>
            </a:endParaRPr>
          </a:p>
        </p:txBody>
      </p:sp>
      <p:sp>
        <p:nvSpPr>
          <p:cNvPr id="3" name="Rectangle 2"/>
          <p:cNvSpPr>
            <a:spLocks noChangeArrowheads="1"/>
          </p:cNvSpPr>
          <p:nvPr/>
        </p:nvSpPr>
        <p:spPr bwMode="auto">
          <a:xfrm>
            <a:off x="228600" y="152400"/>
            <a:ext cx="8534400" cy="846138"/>
          </a:xfrm>
          <a:prstGeom prst="rect">
            <a:avLst/>
          </a:prstGeom>
          <a:solidFill>
            <a:schemeClr val="accent6">
              <a:lumMod val="20000"/>
              <a:lumOff val="80000"/>
            </a:schemeClr>
          </a:solidFill>
          <a:ln w="9525">
            <a:noFill/>
            <a:miter lim="800000"/>
            <a:headEnd/>
            <a:tailEnd/>
          </a:ln>
        </p:spPr>
        <p:txBody>
          <a:bodyPr>
            <a:spAutoFit/>
          </a:bodyPr>
          <a:lstStyle/>
          <a:p>
            <a:pPr algn="just" rtl="1">
              <a:lnSpc>
                <a:spcPct val="200000"/>
              </a:lnSpc>
              <a:spcBef>
                <a:spcPts val="600"/>
              </a:spcBef>
              <a:defRPr/>
            </a:pPr>
            <a:r>
              <a:rPr lang="ar-KW" sz="2800" b="1" dirty="0">
                <a:latin typeface="Simplified Arabic" pitchFamily="18" charset="-78"/>
                <a:cs typeface="Simplified Arabic" pitchFamily="18" charset="-78"/>
              </a:rPr>
              <a:t>أين الخلل؟</a:t>
            </a:r>
            <a:endParaRPr lang="ar-KW" sz="2800" dirty="0">
              <a:latin typeface="Arial" pitchFamily="34" charset="0"/>
              <a:cs typeface="Times New Roman" pitchFamily="18" charset="0"/>
            </a:endParaRPr>
          </a:p>
        </p:txBody>
      </p:sp>
      <p:sp>
        <p:nvSpPr>
          <p:cNvPr id="4" name="Rectangle 3"/>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Rectangle 4"/>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5"/>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ChangeArrowheads="1"/>
          </p:cNvSpPr>
          <p:nvPr/>
        </p:nvSpPr>
        <p:spPr bwMode="auto">
          <a:xfrm>
            <a:off x="76200" y="387350"/>
            <a:ext cx="8915400" cy="684213"/>
          </a:xfrm>
          <a:prstGeom prst="rect">
            <a:avLst/>
          </a:prstGeom>
          <a:solidFill>
            <a:srgbClr val="00B050"/>
          </a:solidFill>
          <a:ln w="9525">
            <a:noFill/>
            <a:miter lim="800000"/>
            <a:headEnd/>
            <a:tailEnd/>
          </a:ln>
        </p:spPr>
        <p:txBody>
          <a:bodyPr>
            <a:spAutoFit/>
          </a:bodyPr>
          <a:lstStyle/>
          <a:p>
            <a:pPr algn="just" rtl="1">
              <a:lnSpc>
                <a:spcPct val="150000"/>
              </a:lnSpc>
              <a:spcBef>
                <a:spcPts val="600"/>
              </a:spcBef>
            </a:pPr>
            <a:r>
              <a:rPr lang="ar-KW" sz="2800" b="1">
                <a:solidFill>
                  <a:schemeClr val="bg1"/>
                </a:solidFill>
                <a:latin typeface="Simplified Arabic" pitchFamily="18" charset="-78"/>
                <a:cs typeface="Simplified Arabic" pitchFamily="18" charset="-78"/>
              </a:rPr>
              <a:t>المجال</a:t>
            </a:r>
            <a:endParaRPr lang="en-US" sz="2800" b="1">
              <a:solidFill>
                <a:schemeClr val="bg1"/>
              </a:solidFill>
              <a:latin typeface="Simplified Arabic" pitchFamily="18" charset="-78"/>
              <a:cs typeface="Simplified Arabic" pitchFamily="18" charset="-78"/>
            </a:endParaRPr>
          </a:p>
        </p:txBody>
      </p:sp>
      <p:sp>
        <p:nvSpPr>
          <p:cNvPr id="5" name="Rectangle 4"/>
          <p:cNvSpPr>
            <a:spLocks noChangeArrowheads="1"/>
          </p:cNvSpPr>
          <p:nvPr/>
        </p:nvSpPr>
        <p:spPr bwMode="auto">
          <a:xfrm>
            <a:off x="228600" y="1252538"/>
            <a:ext cx="8534400" cy="2570162"/>
          </a:xfrm>
          <a:prstGeom prst="rect">
            <a:avLst/>
          </a:prstGeom>
          <a:solidFill>
            <a:schemeClr val="bg1">
              <a:lumMod val="95000"/>
            </a:schemeClr>
          </a:solidFill>
          <a:ln w="9525">
            <a:noFill/>
            <a:miter lim="800000"/>
            <a:headEnd/>
            <a:tailEnd/>
          </a:ln>
        </p:spPr>
        <p:txBody>
          <a:bodyPr>
            <a:spAutoFit/>
          </a:bodyPr>
          <a:lstStyle/>
          <a:p>
            <a:pPr algn="just" rtl="1">
              <a:lnSpc>
                <a:spcPct val="200000"/>
              </a:lnSpc>
              <a:spcBef>
                <a:spcPts val="600"/>
              </a:spcBef>
              <a:defRPr/>
            </a:pPr>
            <a:r>
              <a:rPr lang="ar-KW" sz="2800" dirty="0">
                <a:latin typeface="Simplified Arabic" pitchFamily="18" charset="-78"/>
                <a:cs typeface="Simplified Arabic" pitchFamily="18" charset="-78"/>
              </a:rPr>
              <a:t>يتناول هذا العرض بعض التحديات التي تثبت، بطريقة أو بأخرى، أن الأنشطة الدولية الحالية في الحلال لا تحقق متطلبات الحلال الحقيقي، ولا متطلبات معايير الحلال، ولا متطلبات هيئات اعتماد الحلال.</a:t>
            </a:r>
          </a:p>
        </p:txBody>
      </p:sp>
      <p:sp>
        <p:nvSpPr>
          <p:cNvPr id="4" name="Rectangle 3"/>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5"/>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Rectangle 7"/>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228600" y="228600"/>
            <a:ext cx="8534400" cy="523875"/>
          </a:xfrm>
          <a:prstGeom prst="rect">
            <a:avLst/>
          </a:prstGeom>
          <a:solidFill>
            <a:schemeClr val="accent6">
              <a:lumMod val="20000"/>
              <a:lumOff val="80000"/>
            </a:schemeClr>
          </a:solidFill>
          <a:ln w="9525">
            <a:noFill/>
            <a:miter lim="800000"/>
            <a:headEnd/>
            <a:tailEnd/>
          </a:ln>
        </p:spPr>
        <p:txBody>
          <a:bodyPr>
            <a:spAutoFit/>
          </a:bodyPr>
          <a:lstStyle/>
          <a:p>
            <a:pPr algn="just" rtl="1">
              <a:spcBef>
                <a:spcPts val="600"/>
              </a:spcBef>
              <a:defRPr/>
            </a:pPr>
            <a:r>
              <a:rPr lang="ar-KW" sz="2800" b="1" dirty="0">
                <a:latin typeface="Simplified Arabic" pitchFamily="18" charset="-78"/>
                <a:cs typeface="Simplified Arabic" pitchFamily="18" charset="-78"/>
              </a:rPr>
              <a:t>كيفية التصدي لهذا التحدي؟</a:t>
            </a:r>
          </a:p>
        </p:txBody>
      </p:sp>
      <p:sp>
        <p:nvSpPr>
          <p:cNvPr id="3" name="Rectangle 2"/>
          <p:cNvSpPr>
            <a:spLocks noChangeArrowheads="1"/>
          </p:cNvSpPr>
          <p:nvPr/>
        </p:nvSpPr>
        <p:spPr bwMode="auto">
          <a:xfrm>
            <a:off x="228600" y="1054100"/>
            <a:ext cx="8534400" cy="5494338"/>
          </a:xfrm>
          <a:prstGeom prst="rect">
            <a:avLst/>
          </a:prstGeom>
          <a:noFill/>
          <a:ln w="9525">
            <a:noFill/>
            <a:miter lim="800000"/>
            <a:headEnd/>
            <a:tailEnd/>
          </a:ln>
        </p:spPr>
        <p:txBody>
          <a:bodyPr>
            <a:spAutoFit/>
          </a:bodyPr>
          <a:lstStyle/>
          <a:p>
            <a:pPr marL="457200" indent="-457200" algn="just" rtl="1">
              <a:lnSpc>
                <a:spcPct val="250000"/>
              </a:lnSpc>
              <a:buFont typeface="Arial" charset="0"/>
              <a:buChar char="•"/>
            </a:pPr>
            <a:r>
              <a:rPr lang="ar-KW" sz="2400">
                <a:latin typeface="Simplified Arabic" pitchFamily="18" charset="-78"/>
                <a:cs typeface="Simplified Arabic" pitchFamily="18" charset="-78"/>
              </a:rPr>
              <a:t>یجب علی وکالة اعتماد الحلال التخلي عن مطالباتهم المالية الباهضة والتي تكبلها على أكتاف هيئات التصديق على الحلال، وعليهم أيضاً عدم القيام بدور هيئات التصديق على الحلال وهذا ما يحدث حالياً بطرق فتكون وكالة الإعتماد هي الحكم والخصم في آن واحد.</a:t>
            </a:r>
            <a:endParaRPr lang="en-US" sz="2400">
              <a:latin typeface="Simplified Arabic" pitchFamily="18" charset="-78"/>
              <a:cs typeface="Simplified Arabic" pitchFamily="18" charset="-78"/>
            </a:endParaRPr>
          </a:p>
          <a:p>
            <a:pPr marL="457200" indent="-457200" algn="just" rtl="1">
              <a:lnSpc>
                <a:spcPct val="250000"/>
              </a:lnSpc>
              <a:buFont typeface="Arial" charset="0"/>
              <a:buChar char="•"/>
            </a:pPr>
            <a:r>
              <a:rPr lang="ar-KW" sz="2400">
                <a:latin typeface="Simplified Arabic" pitchFamily="18" charset="-78"/>
                <a:cs typeface="Simplified Arabic" pitchFamily="18" charset="-78"/>
              </a:rPr>
              <a:t>يجب على وكالات إعتماد الحلال إلقاء فواتيرهم الباهضة والتي يطلبونها من هيئات التصديق على الحلال وبالأخص النفقات غير الضرورية.</a:t>
            </a:r>
          </a:p>
        </p:txBody>
      </p:sp>
      <p:sp>
        <p:nvSpPr>
          <p:cNvPr id="4" name="Rectangle 3"/>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Rectangle 4"/>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5"/>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381000" y="1143000"/>
            <a:ext cx="8382000" cy="5632450"/>
          </a:xfrm>
          <a:prstGeom prst="rect">
            <a:avLst/>
          </a:prstGeom>
          <a:noFill/>
          <a:ln w="9525">
            <a:noFill/>
            <a:miter lim="800000"/>
            <a:headEnd/>
            <a:tailEnd/>
          </a:ln>
        </p:spPr>
        <p:txBody>
          <a:bodyPr>
            <a:spAutoFit/>
          </a:bodyPr>
          <a:lstStyle/>
          <a:p>
            <a:pPr marL="457200" indent="-457200" algn="just" rtl="1">
              <a:lnSpc>
                <a:spcPct val="250000"/>
              </a:lnSpc>
              <a:buFont typeface="Arial" pitchFamily="34" charset="0"/>
              <a:buChar char="•"/>
              <a:defRPr/>
            </a:pPr>
            <a:r>
              <a:rPr lang="ar-KW" sz="2400" b="1" dirty="0">
                <a:latin typeface="+mn-lt"/>
              </a:rPr>
              <a:t>عدم وجود رقابة حلال على الإطلاق على هيئات الحلال المعتمدة. إن الأخطاء الدينية المتعلقة بأنشطة الحلال والتي اعتادوا عليها هيئات منح شهادات الحلال مستمر في مزاولتها لعدم وجود رقابة (مثلاً: استخدام مسدس الهاون، وكهربة الدجاج قبل أو بعد الذبح).</a:t>
            </a:r>
          </a:p>
          <a:p>
            <a:pPr marL="457200" indent="-457200" algn="just" rtl="1">
              <a:lnSpc>
                <a:spcPct val="250000"/>
              </a:lnSpc>
              <a:buFont typeface="Arial" pitchFamily="34" charset="0"/>
              <a:buChar char="•"/>
              <a:defRPr/>
            </a:pPr>
            <a:r>
              <a:rPr lang="ar-KW" sz="2400" b="1" dirty="0">
                <a:latin typeface="+mn-lt"/>
              </a:rPr>
              <a:t>إن عملية الاعتماد شكلياً هي نظام إدارة جودة الذي يتعامل مع الوثائق والسجلات أكثر من الوفاء بمتطلبات الحلال الحقيقي أو على الأقل معاييره.</a:t>
            </a:r>
            <a:endParaRPr lang="en-US" sz="2400" b="1" dirty="0">
              <a:latin typeface="+mn-lt"/>
            </a:endParaRPr>
          </a:p>
        </p:txBody>
      </p:sp>
      <p:sp>
        <p:nvSpPr>
          <p:cNvPr id="44035" name="Rectangle 8"/>
          <p:cNvSpPr>
            <a:spLocks noChangeArrowheads="1"/>
          </p:cNvSpPr>
          <p:nvPr/>
        </p:nvSpPr>
        <p:spPr bwMode="auto">
          <a:xfrm>
            <a:off x="381000" y="76200"/>
            <a:ext cx="8382000" cy="1316038"/>
          </a:xfrm>
          <a:prstGeom prst="rect">
            <a:avLst/>
          </a:prstGeom>
          <a:solidFill>
            <a:srgbClr val="00B050"/>
          </a:solidFill>
          <a:ln w="9525">
            <a:noFill/>
            <a:miter lim="800000"/>
            <a:headEnd/>
            <a:tailEnd/>
          </a:ln>
        </p:spPr>
        <p:txBody>
          <a:bodyPr>
            <a:spAutoFit/>
          </a:bodyPr>
          <a:lstStyle/>
          <a:p>
            <a:pPr algn="just" rtl="1">
              <a:lnSpc>
                <a:spcPct val="150000"/>
              </a:lnSpc>
            </a:pPr>
            <a:r>
              <a:rPr lang="ar-KW" sz="2800" b="1">
                <a:solidFill>
                  <a:schemeClr val="bg1"/>
                </a:solidFill>
              </a:rPr>
              <a:t>10. عدم وجود رقابة فعالة من قبل وكالات إعتماد الحلال على أنشطة هيئات الحلال المعتمدة</a:t>
            </a:r>
            <a:endParaRPr lang="en-US" sz="2800" b="1">
              <a:solidFill>
                <a:schemeClr val="bg1"/>
              </a:solidFill>
            </a:endParaRPr>
          </a:p>
        </p:txBody>
      </p:sp>
      <p:sp>
        <p:nvSpPr>
          <p:cNvPr id="4" name="Rectangle 3"/>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Rectangle 4"/>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5"/>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228600" y="1066800"/>
            <a:ext cx="8534400" cy="5632450"/>
          </a:xfrm>
          <a:prstGeom prst="rect">
            <a:avLst/>
          </a:prstGeom>
          <a:noFill/>
          <a:ln w="9525">
            <a:noFill/>
            <a:miter lim="800000"/>
            <a:headEnd/>
            <a:tailEnd/>
          </a:ln>
        </p:spPr>
        <p:txBody>
          <a:bodyPr>
            <a:spAutoFit/>
          </a:bodyPr>
          <a:lstStyle/>
          <a:p>
            <a:pPr marL="342900" indent="-342900" algn="just" rtl="1">
              <a:lnSpc>
                <a:spcPct val="250000"/>
              </a:lnSpc>
              <a:buFont typeface="Arial" charset="0"/>
              <a:buChar char="•"/>
            </a:pPr>
            <a:r>
              <a:rPr lang="ar-KW" sz="2400" b="1">
                <a:latin typeface="Simplified Arabic" pitchFamily="18" charset="-78"/>
                <a:cs typeface="Simplified Arabic" pitchFamily="18" charset="-78"/>
              </a:rPr>
              <a:t>يجب إعادة توجيه وكالات الاعتماد لكي تكون أكثر حلال من أن تكون نظام إدارة الجودة. إن إعادة توجيه عمليات الاعتماد يجب أن تكون بطريقة يتم من خلالها التركيز بشكل رئيسي على الحلال.</a:t>
            </a:r>
          </a:p>
          <a:p>
            <a:pPr marL="342900" indent="-342900" algn="just" rtl="1">
              <a:lnSpc>
                <a:spcPct val="250000"/>
              </a:lnSpc>
              <a:buFont typeface="Arial" charset="0"/>
              <a:buChar char="•"/>
            </a:pPr>
            <a:r>
              <a:rPr lang="ar-KW" sz="2400" b="1">
                <a:latin typeface="Simplified Arabic" pitchFamily="18" charset="-78"/>
                <a:cs typeface="Simplified Arabic" pitchFamily="18" charset="-78"/>
              </a:rPr>
              <a:t>عمليات الاعتماد في الحلال تشكل تحديا لوكالات الاعتماد التي يجب أن تشمل أيضا علماء الدين والمفتيين والذين لا يوظفون في مثل هذه المهام في الوقت الحاضر.</a:t>
            </a:r>
            <a:endParaRPr lang="en-US" sz="2400" b="1">
              <a:latin typeface="Simplified Arabic" pitchFamily="18" charset="-78"/>
              <a:cs typeface="Simplified Arabic" pitchFamily="18" charset="-78"/>
            </a:endParaRPr>
          </a:p>
        </p:txBody>
      </p:sp>
      <p:sp>
        <p:nvSpPr>
          <p:cNvPr id="3" name="Rectangle 2"/>
          <p:cNvSpPr>
            <a:spLocks noChangeArrowheads="1"/>
          </p:cNvSpPr>
          <p:nvPr/>
        </p:nvSpPr>
        <p:spPr bwMode="auto">
          <a:xfrm>
            <a:off x="228600" y="152400"/>
            <a:ext cx="8534400" cy="846138"/>
          </a:xfrm>
          <a:prstGeom prst="rect">
            <a:avLst/>
          </a:prstGeom>
          <a:solidFill>
            <a:schemeClr val="accent6">
              <a:lumMod val="20000"/>
              <a:lumOff val="80000"/>
            </a:schemeClr>
          </a:solidFill>
          <a:ln w="9525">
            <a:noFill/>
            <a:miter lim="800000"/>
            <a:headEnd/>
            <a:tailEnd/>
          </a:ln>
        </p:spPr>
        <p:txBody>
          <a:bodyPr>
            <a:spAutoFit/>
          </a:bodyPr>
          <a:lstStyle/>
          <a:p>
            <a:pPr algn="just" rtl="1">
              <a:lnSpc>
                <a:spcPct val="200000"/>
              </a:lnSpc>
              <a:spcBef>
                <a:spcPts val="600"/>
              </a:spcBef>
              <a:defRPr/>
            </a:pPr>
            <a:r>
              <a:rPr lang="ar-KW" sz="2800" b="1" dirty="0">
                <a:latin typeface="Simplified Arabic" pitchFamily="18" charset="-78"/>
                <a:cs typeface="Simplified Arabic" pitchFamily="18" charset="-78"/>
              </a:rPr>
              <a:t>أين الخلل؟</a:t>
            </a:r>
            <a:endParaRPr lang="ar-KW" sz="2800" dirty="0">
              <a:latin typeface="Arial" pitchFamily="34" charset="0"/>
              <a:cs typeface="Times New Roman" pitchFamily="18" charset="0"/>
            </a:endParaRPr>
          </a:p>
        </p:txBody>
      </p:sp>
      <p:sp>
        <p:nvSpPr>
          <p:cNvPr id="4" name="Rectangle 3"/>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Rectangle 4"/>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5"/>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228600" y="228600"/>
            <a:ext cx="8534400" cy="523875"/>
          </a:xfrm>
          <a:prstGeom prst="rect">
            <a:avLst/>
          </a:prstGeom>
          <a:solidFill>
            <a:schemeClr val="accent6">
              <a:lumMod val="20000"/>
              <a:lumOff val="80000"/>
            </a:schemeClr>
          </a:solidFill>
          <a:ln w="9525">
            <a:noFill/>
            <a:miter lim="800000"/>
            <a:headEnd/>
            <a:tailEnd/>
          </a:ln>
        </p:spPr>
        <p:txBody>
          <a:bodyPr>
            <a:spAutoFit/>
          </a:bodyPr>
          <a:lstStyle/>
          <a:p>
            <a:pPr algn="just" rtl="1">
              <a:spcBef>
                <a:spcPts val="600"/>
              </a:spcBef>
              <a:defRPr/>
            </a:pPr>
            <a:r>
              <a:rPr lang="ar-KW" sz="2800" b="1" dirty="0">
                <a:latin typeface="Simplified Arabic" pitchFamily="18" charset="-78"/>
                <a:cs typeface="Simplified Arabic" pitchFamily="18" charset="-78"/>
              </a:rPr>
              <a:t>كيفية التصدي لهذا التحدي؟</a:t>
            </a:r>
          </a:p>
        </p:txBody>
      </p:sp>
      <p:sp>
        <p:nvSpPr>
          <p:cNvPr id="3" name="Rectangle 2"/>
          <p:cNvSpPr>
            <a:spLocks noChangeArrowheads="1"/>
          </p:cNvSpPr>
          <p:nvPr/>
        </p:nvSpPr>
        <p:spPr bwMode="auto">
          <a:xfrm>
            <a:off x="228600" y="762000"/>
            <a:ext cx="8534400" cy="3149600"/>
          </a:xfrm>
          <a:prstGeom prst="rect">
            <a:avLst/>
          </a:prstGeom>
          <a:noFill/>
          <a:ln w="9525">
            <a:noFill/>
            <a:miter lim="800000"/>
            <a:headEnd/>
            <a:tailEnd/>
          </a:ln>
        </p:spPr>
        <p:txBody>
          <a:bodyPr>
            <a:spAutoFit/>
          </a:bodyPr>
          <a:lstStyle/>
          <a:p>
            <a:pPr marL="457200" indent="-457200" algn="just" rtl="1">
              <a:lnSpc>
                <a:spcPct val="250000"/>
              </a:lnSpc>
              <a:buFont typeface="Arial" charset="0"/>
              <a:buChar char="•"/>
            </a:pPr>
            <a:r>
              <a:rPr lang="ar-KW" sz="2800" b="1">
                <a:latin typeface="Simplified Arabic" pitchFamily="18" charset="-78"/>
                <a:cs typeface="Simplified Arabic" pitchFamily="18" charset="-78"/>
              </a:rPr>
              <a:t>يجب إعادة النظر في عمليات اعتماد الحلال وينبغي النظر إليها كما هي مهمة علماء الدين بدلا من وظيفة من الأنشطة الروتينية العادية لموظفي الاعتماد.</a:t>
            </a:r>
            <a:endParaRPr lang="en-US" sz="2800" b="1">
              <a:latin typeface="Simplified Arabic" pitchFamily="18" charset="-78"/>
              <a:cs typeface="Simplified Arabic" pitchFamily="18" charset="-78"/>
            </a:endParaRPr>
          </a:p>
        </p:txBody>
      </p:sp>
      <p:sp>
        <p:nvSpPr>
          <p:cNvPr id="4" name="Rectangle 3"/>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Rectangle 4"/>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5"/>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1066800" y="3289300"/>
            <a:ext cx="5562600" cy="3416300"/>
          </a:xfrm>
          <a:prstGeom prst="rect">
            <a:avLst/>
          </a:prstGeom>
          <a:noFill/>
          <a:ln w="9525">
            <a:noFill/>
            <a:miter lim="800000"/>
            <a:headEnd/>
            <a:tailEnd/>
          </a:ln>
        </p:spPr>
        <p:txBody>
          <a:bodyPr>
            <a:spAutoFit/>
          </a:bodyPr>
          <a:lstStyle/>
          <a:p>
            <a:pPr marL="342900" indent="-342900" algn="just" rtl="1">
              <a:lnSpc>
                <a:spcPct val="150000"/>
              </a:lnSpc>
              <a:spcBef>
                <a:spcPts val="0"/>
              </a:spcBef>
              <a:buFont typeface="Arial" pitchFamily="34" charset="0"/>
              <a:buChar char="•"/>
              <a:defRPr/>
            </a:pPr>
            <a:r>
              <a:rPr lang="ar-KW" sz="2400" b="1" dirty="0">
                <a:solidFill>
                  <a:srgbClr val="FF0000"/>
                </a:solidFill>
                <a:latin typeface="+mn-lt"/>
              </a:rPr>
              <a:t>وزارة الصناعة الأولية في أستراليا (1983)</a:t>
            </a:r>
          </a:p>
          <a:p>
            <a:pPr marL="342900" indent="-342900" algn="just" rtl="1">
              <a:lnSpc>
                <a:spcPct val="150000"/>
              </a:lnSpc>
              <a:spcBef>
                <a:spcPts val="0"/>
              </a:spcBef>
              <a:buFont typeface="Arial" pitchFamily="34" charset="0"/>
              <a:buChar char="•"/>
              <a:defRPr/>
            </a:pPr>
            <a:r>
              <a:rPr lang="ar-KW" sz="2400" b="1" dirty="0">
                <a:solidFill>
                  <a:srgbClr val="FF0000"/>
                </a:solidFill>
                <a:latin typeface="+mn-lt"/>
              </a:rPr>
              <a:t>ديالريل </a:t>
            </a:r>
            <a:r>
              <a:rPr lang="en-US" sz="2000" b="1" dirty="0">
                <a:solidFill>
                  <a:srgbClr val="FF0000"/>
                </a:solidFill>
                <a:latin typeface="+mn-lt"/>
              </a:rPr>
              <a:t>DIALREL</a:t>
            </a:r>
            <a:r>
              <a:rPr lang="en-US" sz="2400" dirty="0">
                <a:solidFill>
                  <a:srgbClr val="FF0000"/>
                </a:solidFill>
              </a:rPr>
              <a:t> </a:t>
            </a:r>
            <a:r>
              <a:rPr lang="ar-KW" sz="2400" dirty="0">
                <a:solidFill>
                  <a:srgbClr val="FF0000"/>
                </a:solidFill>
              </a:rPr>
              <a:t> </a:t>
            </a:r>
            <a:r>
              <a:rPr lang="ar-KW" sz="2400" b="1" dirty="0">
                <a:solidFill>
                  <a:srgbClr val="FF0000"/>
                </a:solidFill>
                <a:latin typeface="+mn-lt"/>
              </a:rPr>
              <a:t>(حوار حول الذبح الديني)</a:t>
            </a:r>
          </a:p>
          <a:p>
            <a:pPr marL="342900" indent="-342900" algn="just" rtl="1">
              <a:lnSpc>
                <a:spcPct val="150000"/>
              </a:lnSpc>
              <a:spcBef>
                <a:spcPts val="0"/>
              </a:spcBef>
              <a:buFont typeface="Arial" pitchFamily="34" charset="0"/>
              <a:buChar char="•"/>
              <a:defRPr/>
            </a:pPr>
            <a:r>
              <a:rPr lang="ar-KW" sz="2400" b="1" dirty="0">
                <a:solidFill>
                  <a:srgbClr val="FF0000"/>
                </a:solidFill>
                <a:latin typeface="+mn-lt"/>
              </a:rPr>
              <a:t>أوأن آر </a:t>
            </a:r>
            <a:r>
              <a:rPr lang="en-US" sz="2000" b="1" dirty="0">
                <a:solidFill>
                  <a:srgbClr val="FF0000"/>
                </a:solidFill>
                <a:latin typeface="+mn-lt"/>
              </a:rPr>
              <a:t>ONR</a:t>
            </a:r>
            <a:r>
              <a:rPr lang="en-US" sz="2400" dirty="0">
                <a:solidFill>
                  <a:srgbClr val="FF0000"/>
                </a:solidFill>
              </a:rPr>
              <a:t> </a:t>
            </a:r>
            <a:r>
              <a:rPr lang="ar-KW" sz="2400" dirty="0">
                <a:solidFill>
                  <a:srgbClr val="FF0000"/>
                </a:solidFill>
              </a:rPr>
              <a:t> </a:t>
            </a:r>
            <a:r>
              <a:rPr lang="ar-KW" sz="2400" b="1" dirty="0">
                <a:solidFill>
                  <a:srgbClr val="FF0000"/>
                </a:solidFill>
                <a:latin typeface="+mn-lt"/>
              </a:rPr>
              <a:t>(منظمة تطبيع النمسا)</a:t>
            </a:r>
          </a:p>
          <a:p>
            <a:pPr marL="342900" indent="-342900" algn="just" rtl="1">
              <a:lnSpc>
                <a:spcPct val="150000"/>
              </a:lnSpc>
              <a:spcBef>
                <a:spcPts val="0"/>
              </a:spcBef>
              <a:buFont typeface="Arial" pitchFamily="34" charset="0"/>
              <a:buChar char="•"/>
              <a:defRPr/>
            </a:pPr>
            <a:r>
              <a:rPr lang="ar-KW" sz="2400" b="1" dirty="0">
                <a:solidFill>
                  <a:srgbClr val="FF0000"/>
                </a:solidFill>
                <a:latin typeface="+mn-lt"/>
              </a:rPr>
              <a:t>أفنور </a:t>
            </a:r>
            <a:r>
              <a:rPr lang="en-US" sz="2000" b="1" dirty="0">
                <a:solidFill>
                  <a:srgbClr val="FF0000"/>
                </a:solidFill>
                <a:latin typeface="+mn-lt"/>
              </a:rPr>
              <a:t>AFNOR</a:t>
            </a:r>
            <a:r>
              <a:rPr lang="en-US" sz="2400" dirty="0">
                <a:solidFill>
                  <a:srgbClr val="FF0000"/>
                </a:solidFill>
              </a:rPr>
              <a:t> </a:t>
            </a:r>
            <a:r>
              <a:rPr lang="ar-KW" sz="2400" dirty="0">
                <a:solidFill>
                  <a:srgbClr val="FF0000"/>
                </a:solidFill>
              </a:rPr>
              <a:t> </a:t>
            </a:r>
            <a:r>
              <a:rPr lang="ar-KW" sz="2400" b="1" dirty="0">
                <a:solidFill>
                  <a:srgbClr val="FF0000"/>
                </a:solidFill>
                <a:latin typeface="+mn-lt"/>
              </a:rPr>
              <a:t>(الجمعية الفرنسية للتطبيع)</a:t>
            </a:r>
          </a:p>
          <a:p>
            <a:pPr marL="342900" indent="-342900" algn="just" rtl="1">
              <a:lnSpc>
                <a:spcPct val="150000"/>
              </a:lnSpc>
              <a:spcBef>
                <a:spcPts val="0"/>
              </a:spcBef>
              <a:buFont typeface="Arial" pitchFamily="34" charset="0"/>
              <a:buChar char="•"/>
              <a:defRPr/>
            </a:pPr>
            <a:r>
              <a:rPr lang="ar-KW" sz="2400" b="1" dirty="0">
                <a:solidFill>
                  <a:srgbClr val="FF0000"/>
                </a:solidFill>
                <a:latin typeface="+mn-lt"/>
              </a:rPr>
              <a:t>سين </a:t>
            </a:r>
            <a:r>
              <a:rPr lang="en-US" sz="2000" b="1" dirty="0">
                <a:solidFill>
                  <a:srgbClr val="FF0000"/>
                </a:solidFill>
                <a:latin typeface="+mn-lt"/>
              </a:rPr>
              <a:t>CEN</a:t>
            </a:r>
            <a:r>
              <a:rPr lang="en-US" sz="2400" dirty="0">
                <a:solidFill>
                  <a:srgbClr val="FF0000"/>
                </a:solidFill>
              </a:rPr>
              <a:t> </a:t>
            </a:r>
            <a:r>
              <a:rPr lang="ar-KW" sz="2400" dirty="0">
                <a:solidFill>
                  <a:srgbClr val="FF0000"/>
                </a:solidFill>
              </a:rPr>
              <a:t> </a:t>
            </a:r>
            <a:r>
              <a:rPr lang="ar-KW" sz="2400" b="1" dirty="0">
                <a:solidFill>
                  <a:srgbClr val="FF0000"/>
                </a:solidFill>
                <a:latin typeface="+mn-lt"/>
              </a:rPr>
              <a:t>(لجنة التطبيع الأوروبي)</a:t>
            </a:r>
          </a:p>
          <a:p>
            <a:pPr marL="342900" indent="-342900" algn="just" rtl="1">
              <a:lnSpc>
                <a:spcPct val="150000"/>
              </a:lnSpc>
              <a:spcBef>
                <a:spcPts val="0"/>
              </a:spcBef>
              <a:buFont typeface="Arial" pitchFamily="34" charset="0"/>
              <a:buChar char="•"/>
              <a:defRPr/>
            </a:pPr>
            <a:r>
              <a:rPr lang="ar-KW" sz="2400" b="1" dirty="0">
                <a:solidFill>
                  <a:srgbClr val="FF0000"/>
                </a:solidFill>
                <a:latin typeface="+mn-lt"/>
              </a:rPr>
              <a:t>بيسي </a:t>
            </a:r>
            <a:r>
              <a:rPr lang="en-US" sz="2000" b="1" dirty="0">
                <a:solidFill>
                  <a:srgbClr val="FF0000"/>
                </a:solidFill>
                <a:latin typeface="+mn-lt"/>
              </a:rPr>
              <a:t>BECI</a:t>
            </a:r>
            <a:r>
              <a:rPr lang="en-US" sz="2400" dirty="0">
                <a:solidFill>
                  <a:srgbClr val="FF0000"/>
                </a:solidFill>
              </a:rPr>
              <a:t> </a:t>
            </a:r>
            <a:r>
              <a:rPr lang="ar-KW" sz="2400" dirty="0">
                <a:solidFill>
                  <a:srgbClr val="FF0000"/>
                </a:solidFill>
              </a:rPr>
              <a:t> </a:t>
            </a:r>
            <a:r>
              <a:rPr lang="ar-KW" sz="2400" b="1" dirty="0">
                <a:solidFill>
                  <a:srgbClr val="FF0000"/>
                </a:solidFill>
                <a:latin typeface="+mn-lt"/>
              </a:rPr>
              <a:t>(بيت بروكسل للتجارة والشركات)</a:t>
            </a:r>
            <a:endParaRPr lang="en-US" sz="2400" b="1" dirty="0">
              <a:solidFill>
                <a:srgbClr val="FF0000"/>
              </a:solidFill>
              <a:latin typeface="+mn-lt"/>
            </a:endParaRPr>
          </a:p>
        </p:txBody>
      </p:sp>
      <p:sp>
        <p:nvSpPr>
          <p:cNvPr id="47107" name="Rectangle 8"/>
          <p:cNvSpPr>
            <a:spLocks noChangeArrowheads="1"/>
          </p:cNvSpPr>
          <p:nvPr/>
        </p:nvSpPr>
        <p:spPr bwMode="auto">
          <a:xfrm>
            <a:off x="228600" y="228600"/>
            <a:ext cx="8534400" cy="830263"/>
          </a:xfrm>
          <a:prstGeom prst="rect">
            <a:avLst/>
          </a:prstGeom>
          <a:solidFill>
            <a:srgbClr val="00B050"/>
          </a:solidFill>
          <a:ln w="9525">
            <a:noFill/>
            <a:miter lim="800000"/>
            <a:headEnd/>
            <a:tailEnd/>
          </a:ln>
        </p:spPr>
        <p:txBody>
          <a:bodyPr>
            <a:spAutoFit/>
          </a:bodyPr>
          <a:lstStyle/>
          <a:p>
            <a:pPr algn="just" rtl="1"/>
            <a:r>
              <a:rPr lang="ar-KW" sz="2400" b="1">
                <a:solidFill>
                  <a:schemeClr val="bg1"/>
                </a:solidFill>
              </a:rPr>
              <a:t>11. تدخل جهات حكومية غربية بهدف التقليل من متطلبات الحلال إلى مستوى يناسب صناعة اللحوم لديها</a:t>
            </a:r>
          </a:p>
        </p:txBody>
      </p:sp>
      <p:sp>
        <p:nvSpPr>
          <p:cNvPr id="4" name="Rectangle 3"/>
          <p:cNvSpPr>
            <a:spLocks noChangeArrowheads="1"/>
          </p:cNvSpPr>
          <p:nvPr/>
        </p:nvSpPr>
        <p:spPr bwMode="auto">
          <a:xfrm>
            <a:off x="228600" y="1195388"/>
            <a:ext cx="8534400" cy="2205037"/>
          </a:xfrm>
          <a:prstGeom prst="rect">
            <a:avLst/>
          </a:prstGeom>
          <a:noFill/>
          <a:ln w="9525">
            <a:noFill/>
            <a:miter lim="800000"/>
            <a:headEnd/>
            <a:tailEnd/>
          </a:ln>
        </p:spPr>
        <p:txBody>
          <a:bodyPr>
            <a:spAutoFit/>
          </a:bodyPr>
          <a:lstStyle/>
          <a:p>
            <a:pPr marL="457200" indent="-457200" algn="just" rtl="1">
              <a:lnSpc>
                <a:spcPct val="200000"/>
              </a:lnSpc>
              <a:buFont typeface="Arial" charset="0"/>
              <a:buChar char="•"/>
            </a:pPr>
            <a:r>
              <a:rPr lang="ar-KW" sz="2400" b="1">
                <a:latin typeface="Calibri" pitchFamily="34" charset="0"/>
              </a:rPr>
              <a:t>وقد حاولت الحكومات الغربية بطرق عديدة تقليص تأثير هيئات التصديق على الحلال إلى الحد الأدنى تحت ذريعة التشريع ورعاية الحيوان والقضايا الاجتماعية-الاقتصادية من الأمثلة:</a:t>
            </a:r>
            <a:endParaRPr lang="en-US" sz="2400" b="1">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500"/>
                                        <p:tgtEl>
                                          <p:spTgt spid="2">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fade">
                                      <p:cBhvr>
                                        <p:cTn id="32"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228600" y="1295400"/>
            <a:ext cx="8534400" cy="2070100"/>
          </a:xfrm>
          <a:prstGeom prst="rect">
            <a:avLst/>
          </a:prstGeom>
          <a:noFill/>
          <a:ln w="9525">
            <a:noFill/>
            <a:miter lim="800000"/>
            <a:headEnd/>
            <a:tailEnd/>
          </a:ln>
        </p:spPr>
        <p:txBody>
          <a:bodyPr>
            <a:spAutoFit/>
          </a:bodyPr>
          <a:lstStyle/>
          <a:p>
            <a:pPr marL="342900" indent="-342900" algn="just" rtl="1">
              <a:lnSpc>
                <a:spcPct val="250000"/>
              </a:lnSpc>
              <a:buFont typeface="Arial" pitchFamily="34" charset="0"/>
              <a:buChar char="•"/>
              <a:defRPr/>
            </a:pPr>
            <a:r>
              <a:rPr lang="ar-KW" sz="2800" dirty="0">
                <a:latin typeface="+mn-lt"/>
              </a:rPr>
              <a:t>لا يتم تطبيق معايير الحلال بشكل كامل</a:t>
            </a:r>
          </a:p>
          <a:p>
            <a:pPr marL="342900" indent="-342900" algn="just" rtl="1">
              <a:lnSpc>
                <a:spcPct val="250000"/>
              </a:lnSpc>
              <a:buFont typeface="Arial" pitchFamily="34" charset="0"/>
              <a:buChar char="•"/>
              <a:defRPr/>
            </a:pPr>
            <a:r>
              <a:rPr lang="ar-KW" sz="2800" dirty="0">
                <a:latin typeface="+mn-lt"/>
              </a:rPr>
              <a:t>الحلال دينيا معرض للخطر عندما يكون تحت سيطرة غير المسلمين</a:t>
            </a:r>
            <a:endParaRPr lang="en-US" sz="2800" dirty="0">
              <a:latin typeface="+mn-lt"/>
            </a:endParaRPr>
          </a:p>
        </p:txBody>
      </p:sp>
      <p:sp>
        <p:nvSpPr>
          <p:cNvPr id="3" name="Rectangle 2"/>
          <p:cNvSpPr>
            <a:spLocks noChangeArrowheads="1"/>
          </p:cNvSpPr>
          <p:nvPr/>
        </p:nvSpPr>
        <p:spPr bwMode="auto">
          <a:xfrm>
            <a:off x="228600" y="152400"/>
            <a:ext cx="8534400" cy="846138"/>
          </a:xfrm>
          <a:prstGeom prst="rect">
            <a:avLst/>
          </a:prstGeom>
          <a:solidFill>
            <a:schemeClr val="accent6">
              <a:lumMod val="20000"/>
              <a:lumOff val="80000"/>
            </a:schemeClr>
          </a:solidFill>
          <a:ln w="9525">
            <a:noFill/>
            <a:miter lim="800000"/>
            <a:headEnd/>
            <a:tailEnd/>
          </a:ln>
        </p:spPr>
        <p:txBody>
          <a:bodyPr>
            <a:spAutoFit/>
          </a:bodyPr>
          <a:lstStyle/>
          <a:p>
            <a:pPr algn="just" rtl="1">
              <a:lnSpc>
                <a:spcPct val="200000"/>
              </a:lnSpc>
              <a:spcBef>
                <a:spcPts val="600"/>
              </a:spcBef>
              <a:defRPr/>
            </a:pPr>
            <a:r>
              <a:rPr lang="ar-KW" sz="2800" b="1" dirty="0">
                <a:latin typeface="Simplified Arabic" pitchFamily="18" charset="-78"/>
                <a:cs typeface="Simplified Arabic" pitchFamily="18" charset="-78"/>
              </a:rPr>
              <a:t>أين الخلل؟</a:t>
            </a:r>
            <a:endParaRPr lang="ar-KW" sz="2800" dirty="0">
              <a:latin typeface="Arial" pitchFamily="34" charset="0"/>
              <a:cs typeface="Times New Roman" pitchFamily="18" charset="0"/>
            </a:endParaRPr>
          </a:p>
        </p:txBody>
      </p:sp>
      <p:sp>
        <p:nvSpPr>
          <p:cNvPr id="4" name="Rectangle 3"/>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Rectangle 4"/>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5"/>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228600" y="228600"/>
            <a:ext cx="8534400" cy="523875"/>
          </a:xfrm>
          <a:prstGeom prst="rect">
            <a:avLst/>
          </a:prstGeom>
          <a:solidFill>
            <a:schemeClr val="accent6">
              <a:lumMod val="20000"/>
              <a:lumOff val="80000"/>
            </a:schemeClr>
          </a:solidFill>
          <a:ln w="9525">
            <a:noFill/>
            <a:miter lim="800000"/>
            <a:headEnd/>
            <a:tailEnd/>
          </a:ln>
        </p:spPr>
        <p:txBody>
          <a:bodyPr>
            <a:spAutoFit/>
          </a:bodyPr>
          <a:lstStyle/>
          <a:p>
            <a:pPr algn="just" rtl="1">
              <a:spcBef>
                <a:spcPts val="600"/>
              </a:spcBef>
              <a:defRPr/>
            </a:pPr>
            <a:r>
              <a:rPr lang="ar-KW" sz="2800" b="1" dirty="0">
                <a:latin typeface="Simplified Arabic" pitchFamily="18" charset="-78"/>
                <a:cs typeface="Simplified Arabic" pitchFamily="18" charset="-78"/>
              </a:rPr>
              <a:t>كيفية التصدي لهذا التحدي؟</a:t>
            </a:r>
          </a:p>
        </p:txBody>
      </p:sp>
      <p:sp>
        <p:nvSpPr>
          <p:cNvPr id="3" name="Rectangle 2"/>
          <p:cNvSpPr>
            <a:spLocks noChangeArrowheads="1"/>
          </p:cNvSpPr>
          <p:nvPr/>
        </p:nvSpPr>
        <p:spPr bwMode="auto">
          <a:xfrm>
            <a:off x="228600" y="895350"/>
            <a:ext cx="8534400" cy="4094163"/>
          </a:xfrm>
          <a:prstGeom prst="rect">
            <a:avLst/>
          </a:prstGeom>
          <a:noFill/>
          <a:ln w="9525">
            <a:noFill/>
            <a:miter lim="800000"/>
            <a:headEnd/>
            <a:tailEnd/>
          </a:ln>
        </p:spPr>
        <p:txBody>
          <a:bodyPr>
            <a:spAutoFit/>
          </a:bodyPr>
          <a:lstStyle/>
          <a:p>
            <a:pPr marL="457200" indent="-457200" algn="just" rtl="1">
              <a:lnSpc>
                <a:spcPct val="200000"/>
              </a:lnSpc>
              <a:buFont typeface="Arial" charset="0"/>
              <a:buChar char="•"/>
            </a:pPr>
            <a:r>
              <a:rPr lang="ar-KW" sz="2600" b="1">
                <a:latin typeface="Calibri" pitchFamily="34" charset="0"/>
              </a:rPr>
              <a:t>على الحكومات الإسلامية من خلال وزارتها الخارجية إرسال خطاب واضح إلى صناعات اللحوم في البلدان المصدرة يقرأ بهذه الطريقة:</a:t>
            </a:r>
          </a:p>
          <a:p>
            <a:pPr marL="457200" indent="-457200" algn="just" rtl="1">
              <a:lnSpc>
                <a:spcPct val="200000"/>
              </a:lnSpc>
              <a:buFont typeface="Arial" charset="0"/>
              <a:buChar char="•"/>
            </a:pPr>
            <a:r>
              <a:rPr lang="ar-KW" sz="2600" b="1">
                <a:latin typeface="Calibri" pitchFamily="34" charset="0"/>
              </a:rPr>
              <a:t>  الحلال هو قضية دينية يجب أن تكون كاملة السيطرة عليها فقط من قبل هيئات التصديق على الحلال.</a:t>
            </a:r>
          </a:p>
          <a:p>
            <a:pPr marL="457200" indent="-457200" algn="just" rtl="1">
              <a:lnSpc>
                <a:spcPct val="200000"/>
              </a:lnSpc>
              <a:buFont typeface="Arial" charset="0"/>
              <a:buChar char="•"/>
            </a:pPr>
            <a:r>
              <a:rPr lang="ar-KW" sz="2600" b="1">
                <a:latin typeface="Calibri" pitchFamily="34" charset="0"/>
              </a:rPr>
              <a:t>ويجب احترام معايير الحلال احتراما تاما وتنفيذها بالكامل.</a:t>
            </a:r>
            <a:endParaRPr lang="en-US" sz="2600" b="1">
              <a:latin typeface="Calibri" pitchFamily="34" charset="0"/>
            </a:endParaRPr>
          </a:p>
        </p:txBody>
      </p:sp>
      <p:sp>
        <p:nvSpPr>
          <p:cNvPr id="4" name="Rectangle 3"/>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Rectangle 4"/>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5"/>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4"/>
          <p:cNvSpPr txBox="1">
            <a:spLocks noChangeArrowheads="1"/>
          </p:cNvSpPr>
          <p:nvPr/>
        </p:nvSpPr>
        <p:spPr bwMode="auto">
          <a:xfrm>
            <a:off x="381000" y="796925"/>
            <a:ext cx="8229600" cy="5651500"/>
          </a:xfrm>
          <a:prstGeom prst="rect">
            <a:avLst/>
          </a:prstGeom>
          <a:noFill/>
          <a:ln w="9525">
            <a:noFill/>
            <a:miter lim="800000"/>
            <a:headEnd/>
            <a:tailEnd/>
          </a:ln>
        </p:spPr>
        <p:txBody>
          <a:bodyPr>
            <a:spAutoFit/>
          </a:bodyPr>
          <a:lstStyle/>
          <a:p>
            <a:pPr algn="just" rtl="1">
              <a:lnSpc>
                <a:spcPct val="200000"/>
              </a:lnSpc>
              <a:buFont typeface="Courier New" pitchFamily="49" charset="0"/>
              <a:buChar char="o"/>
            </a:pPr>
            <a:r>
              <a:rPr lang="ar-KW" sz="2400" b="1">
                <a:latin typeface="Simplified Arabic" pitchFamily="18" charset="-78"/>
                <a:cs typeface="Simplified Arabic" pitchFamily="18" charset="-78"/>
              </a:rPr>
              <a:t> لا يمكن تحقيق الحلال الحقيقي إلا بالتمسك بفتاوى الحلال المتفق عليها.</a:t>
            </a:r>
          </a:p>
          <a:p>
            <a:pPr algn="just" rtl="1">
              <a:lnSpc>
                <a:spcPct val="200000"/>
              </a:lnSpc>
              <a:buFont typeface="Courier New" pitchFamily="49" charset="0"/>
              <a:buChar char="o"/>
            </a:pPr>
            <a:r>
              <a:rPr lang="ar-KW" sz="2400" b="1">
                <a:latin typeface="Simplified Arabic" pitchFamily="18" charset="-78"/>
                <a:cs typeface="Simplified Arabic" pitchFamily="18" charset="-78"/>
              </a:rPr>
              <a:t>  إن نشر ثقافة الحلال هو المفتاح لحل العديد من قضايا الحلال.</a:t>
            </a:r>
          </a:p>
          <a:p>
            <a:pPr algn="just" rtl="1">
              <a:lnSpc>
                <a:spcPct val="200000"/>
              </a:lnSpc>
              <a:buFont typeface="Courier New" pitchFamily="49" charset="0"/>
              <a:buChar char="o"/>
            </a:pPr>
            <a:r>
              <a:rPr lang="ar-KW" sz="2400" b="1">
                <a:latin typeface="Simplified Arabic" pitchFamily="18" charset="-78"/>
                <a:cs typeface="Simplified Arabic" pitchFamily="18" charset="-78"/>
              </a:rPr>
              <a:t>  ويمكن توفير بدائل مكونات الخام الحرام بكميات وبشكل موسع.</a:t>
            </a:r>
          </a:p>
          <a:p>
            <a:pPr algn="just" rtl="1">
              <a:lnSpc>
                <a:spcPct val="200000"/>
              </a:lnSpc>
              <a:buFont typeface="Courier New" pitchFamily="49" charset="0"/>
              <a:buChar char="o"/>
            </a:pPr>
            <a:r>
              <a:rPr lang="ar-KW" sz="2400" b="1">
                <a:latin typeface="Simplified Arabic" pitchFamily="18" charset="-78"/>
                <a:cs typeface="Simplified Arabic" pitchFamily="18" charset="-78"/>
              </a:rPr>
              <a:t>  وأنه في الظروف العادية، يجب أن لا يسمح باستخدام المواد النجسة لأي غرض من الأغراض.</a:t>
            </a:r>
          </a:p>
          <a:p>
            <a:pPr algn="just" rtl="1">
              <a:lnSpc>
                <a:spcPct val="200000"/>
              </a:lnSpc>
              <a:buFont typeface="Courier New" pitchFamily="49" charset="0"/>
              <a:buChar char="o"/>
            </a:pPr>
            <a:r>
              <a:rPr lang="ar-KW" sz="2400" b="1">
                <a:latin typeface="Simplified Arabic" pitchFamily="18" charset="-78"/>
                <a:cs typeface="Simplified Arabic" pitchFamily="18" charset="-78"/>
              </a:rPr>
              <a:t>  إن أوامر الله عز وجل أتتنا لتنفيذها وليس للمناورة من حولها.</a:t>
            </a:r>
          </a:p>
          <a:p>
            <a:pPr algn="just" rtl="1" eaLnBrk="0" hangingPunct="0">
              <a:lnSpc>
                <a:spcPct val="160000"/>
              </a:lnSpc>
              <a:buFont typeface="Courier New" pitchFamily="49" charset="0"/>
              <a:buChar char="o"/>
            </a:pPr>
            <a:r>
              <a:rPr lang="ar-KW" sz="2400" b="1">
                <a:latin typeface="Simplified Arabic" pitchFamily="18" charset="-78"/>
                <a:cs typeface="Simplified Arabic" pitchFamily="18" charset="-78"/>
              </a:rPr>
              <a:t> ولا تخضع هيئات منح الشهادات الحلال المعتمدة لرقابة هيئات اعتماد الحلال.</a:t>
            </a:r>
          </a:p>
          <a:p>
            <a:pPr algn="just" rtl="1" eaLnBrk="0" hangingPunct="0">
              <a:lnSpc>
                <a:spcPct val="160000"/>
              </a:lnSpc>
              <a:buFont typeface="Courier New" pitchFamily="49" charset="0"/>
              <a:buChar char="o"/>
            </a:pPr>
            <a:r>
              <a:rPr lang="ar-KW" sz="2400" b="1">
                <a:latin typeface="Simplified Arabic" pitchFamily="18" charset="-78"/>
                <a:cs typeface="Simplified Arabic" pitchFamily="18" charset="-78"/>
              </a:rPr>
              <a:t>  وتشارك هيئات اعتماد الحلال في أعمال الحلال من أجل توليد المال.</a:t>
            </a:r>
            <a:endParaRPr lang="en-US" sz="2400" b="1">
              <a:latin typeface="Simplified Arabic" pitchFamily="18" charset="-78"/>
              <a:cs typeface="Simplified Arabic" pitchFamily="18" charset="-78"/>
            </a:endParaRPr>
          </a:p>
        </p:txBody>
      </p:sp>
      <p:sp>
        <p:nvSpPr>
          <p:cNvPr id="50179" name="Rectangle 2"/>
          <p:cNvSpPr>
            <a:spLocks noChangeArrowheads="1"/>
          </p:cNvSpPr>
          <p:nvPr/>
        </p:nvSpPr>
        <p:spPr bwMode="auto">
          <a:xfrm>
            <a:off x="304800" y="152400"/>
            <a:ext cx="8458200" cy="584200"/>
          </a:xfrm>
          <a:prstGeom prst="rect">
            <a:avLst/>
          </a:prstGeom>
          <a:solidFill>
            <a:srgbClr val="00B050"/>
          </a:solidFill>
          <a:ln w="9525">
            <a:noFill/>
            <a:miter lim="800000"/>
            <a:headEnd/>
            <a:tailEnd/>
          </a:ln>
        </p:spPr>
        <p:txBody>
          <a:bodyPr>
            <a:spAutoFit/>
          </a:bodyPr>
          <a:lstStyle/>
          <a:p>
            <a:pPr algn="r" rtl="1"/>
            <a:r>
              <a:rPr lang="ar-KW" sz="3200" b="1">
                <a:solidFill>
                  <a:schemeClr val="bg1"/>
                </a:solidFill>
                <a:latin typeface="Simplified Arabic" pitchFamily="18" charset="-78"/>
                <a:cs typeface="Simplified Arabic" pitchFamily="18" charset="-78"/>
              </a:rPr>
              <a:t>الإستنتاجات</a:t>
            </a:r>
            <a:endParaRPr lang="en-US" sz="3200" b="1">
              <a:solidFill>
                <a:schemeClr val="bg1"/>
              </a:solidFill>
              <a:latin typeface="Simplified Arabic" pitchFamily="18" charset="-78"/>
              <a:cs typeface="Simplified Arabic" pitchFamily="18" charset="-78"/>
            </a:endParaRPr>
          </a:p>
        </p:txBody>
      </p:sp>
      <p:sp>
        <p:nvSpPr>
          <p:cNvPr id="4" name="Rectangle 3"/>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Rectangle 4"/>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5"/>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2000"/>
                                        <p:tgtEl>
                                          <p:spTgt spid="2">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2000"/>
                                        <p:tgtEl>
                                          <p:spTgt spid="2">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2000"/>
                                        <p:tgtEl>
                                          <p:spTgt spid="2">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2000"/>
                                        <p:tgtEl>
                                          <p:spTgt spid="2">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fade">
                                      <p:cBhvr>
                                        <p:cTn id="32" dur="2000"/>
                                        <p:tgtEl>
                                          <p:spTgt spid="2">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fade">
                                      <p:cBhvr>
                                        <p:cTn id="37" dur="20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bldLvl="5"/>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ext Box 4"/>
          <p:cNvSpPr txBox="1">
            <a:spLocks noChangeArrowheads="1"/>
          </p:cNvSpPr>
          <p:nvPr/>
        </p:nvSpPr>
        <p:spPr bwMode="auto">
          <a:xfrm>
            <a:off x="381000" y="762000"/>
            <a:ext cx="8229600" cy="6002338"/>
          </a:xfrm>
          <a:prstGeom prst="rect">
            <a:avLst/>
          </a:prstGeom>
          <a:noFill/>
          <a:ln w="9525">
            <a:noFill/>
            <a:miter lim="800000"/>
            <a:headEnd/>
            <a:tailEnd/>
          </a:ln>
        </p:spPr>
        <p:txBody>
          <a:bodyPr>
            <a:spAutoFit/>
          </a:bodyPr>
          <a:lstStyle/>
          <a:p>
            <a:pPr algn="just" rtl="1">
              <a:lnSpc>
                <a:spcPct val="200000"/>
              </a:lnSpc>
              <a:buFont typeface="Courier New" pitchFamily="49" charset="0"/>
              <a:buChar char="o"/>
            </a:pPr>
            <a:r>
              <a:rPr lang="ar-KW" sz="2400" b="1">
                <a:latin typeface="Simplified Arabic" pitchFamily="18" charset="-78"/>
                <a:cs typeface="Simplified Arabic" pitchFamily="18" charset="-78"/>
              </a:rPr>
              <a:t> يجب أن يتم تقييم الوعي الحلال بشكل روتيني.</a:t>
            </a:r>
            <a:endParaRPr lang="en-US" sz="2400" b="1">
              <a:latin typeface="Simplified Arabic" pitchFamily="18" charset="-78"/>
              <a:cs typeface="Simplified Arabic" pitchFamily="18" charset="-78"/>
            </a:endParaRPr>
          </a:p>
          <a:p>
            <a:pPr algn="just" rtl="1">
              <a:lnSpc>
                <a:spcPct val="200000"/>
              </a:lnSpc>
              <a:buFont typeface="Courier New" pitchFamily="49" charset="0"/>
              <a:buChar char="o"/>
            </a:pPr>
            <a:r>
              <a:rPr lang="en-US" sz="2400" b="1">
                <a:latin typeface="Simplified Arabic" pitchFamily="18" charset="-78"/>
                <a:cs typeface="Simplified Arabic" pitchFamily="18" charset="-78"/>
              </a:rPr>
              <a:t> </a:t>
            </a:r>
            <a:r>
              <a:rPr lang="ar-KW" sz="2400" b="1">
                <a:latin typeface="Simplified Arabic" pitchFamily="18" charset="-78"/>
                <a:cs typeface="Simplified Arabic" pitchFamily="18" charset="-78"/>
              </a:rPr>
              <a:t>يجب وضع برامج توعوية حول الحلال منذ بدايات التعليم المبكر.</a:t>
            </a:r>
          </a:p>
          <a:p>
            <a:pPr algn="just" rtl="1">
              <a:lnSpc>
                <a:spcPct val="200000"/>
              </a:lnSpc>
              <a:buFont typeface="Courier New" pitchFamily="49" charset="0"/>
              <a:buChar char="o"/>
            </a:pPr>
            <a:r>
              <a:rPr lang="ar-KW" sz="2400" b="1">
                <a:latin typeface="Simplified Arabic" pitchFamily="18" charset="-78"/>
                <a:cs typeface="Simplified Arabic" pitchFamily="18" charset="-78"/>
              </a:rPr>
              <a:t>  وينبغي تثقيف المستهلكين المسلمين بشأن مصطلحات الحلال وماذا تعني في حياتهم اليومية.</a:t>
            </a:r>
          </a:p>
          <a:p>
            <a:pPr algn="just" rtl="1">
              <a:lnSpc>
                <a:spcPct val="200000"/>
              </a:lnSpc>
              <a:buFont typeface="Courier New" pitchFamily="49" charset="0"/>
              <a:buChar char="o"/>
            </a:pPr>
            <a:r>
              <a:rPr lang="ar-KW" sz="2400" b="1">
                <a:latin typeface="Simplified Arabic" pitchFamily="18" charset="-78"/>
                <a:cs typeface="Simplified Arabic" pitchFamily="18" charset="-78"/>
              </a:rPr>
              <a:t>  ولا ينبغي للمستهلكين المسلمين الاعتماد بشكل كلي فيما يتعلق بجوانب الحلال على الجهات الرقابة الحكومية، ويجب أن يعتمدوا على أنفسهم من خلال السؤال قبل الشراء.</a:t>
            </a:r>
          </a:p>
          <a:p>
            <a:pPr algn="just" rtl="1">
              <a:lnSpc>
                <a:spcPct val="200000"/>
              </a:lnSpc>
              <a:buFont typeface="Courier New" pitchFamily="49" charset="0"/>
              <a:buChar char="o"/>
            </a:pPr>
            <a:r>
              <a:rPr lang="ar-KW" sz="2400" b="1">
                <a:latin typeface="Simplified Arabic" pitchFamily="18" charset="-78"/>
                <a:cs typeface="Simplified Arabic" pitchFamily="18" charset="-78"/>
              </a:rPr>
              <a:t>  ينبغي للحكومات أن تطلب من الشركات الدولية تقديم الحلال الحقيقي.</a:t>
            </a:r>
          </a:p>
        </p:txBody>
      </p:sp>
      <p:sp>
        <p:nvSpPr>
          <p:cNvPr id="51203" name="Rectangle 2"/>
          <p:cNvSpPr>
            <a:spLocks noChangeArrowheads="1"/>
          </p:cNvSpPr>
          <p:nvPr/>
        </p:nvSpPr>
        <p:spPr bwMode="auto">
          <a:xfrm>
            <a:off x="304800" y="152400"/>
            <a:ext cx="8458200" cy="584200"/>
          </a:xfrm>
          <a:prstGeom prst="rect">
            <a:avLst/>
          </a:prstGeom>
          <a:solidFill>
            <a:srgbClr val="00B050"/>
          </a:solidFill>
          <a:ln w="9525">
            <a:noFill/>
            <a:miter lim="800000"/>
            <a:headEnd/>
            <a:tailEnd/>
          </a:ln>
        </p:spPr>
        <p:txBody>
          <a:bodyPr>
            <a:spAutoFit/>
          </a:bodyPr>
          <a:lstStyle/>
          <a:p>
            <a:pPr algn="just" rtl="1"/>
            <a:r>
              <a:rPr lang="ar-KW" sz="3200" b="1">
                <a:solidFill>
                  <a:schemeClr val="bg1"/>
                </a:solidFill>
                <a:latin typeface="Simplified Arabic" pitchFamily="18" charset="-78"/>
                <a:cs typeface="Simplified Arabic" pitchFamily="18" charset="-78"/>
              </a:rPr>
              <a:t>التوصيات</a:t>
            </a:r>
            <a:endParaRPr lang="en-US" sz="3200" b="1">
              <a:solidFill>
                <a:schemeClr val="bg1"/>
              </a:solidFill>
              <a:latin typeface="Simplified Arabic" pitchFamily="18" charset="-78"/>
              <a:cs typeface="Simplified Arabic" pitchFamily="18" charset="-78"/>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ext Box 4"/>
          <p:cNvSpPr txBox="1">
            <a:spLocks noChangeArrowheads="1"/>
          </p:cNvSpPr>
          <p:nvPr/>
        </p:nvSpPr>
        <p:spPr bwMode="auto">
          <a:xfrm>
            <a:off x="381000" y="381000"/>
            <a:ext cx="8229600" cy="1800225"/>
          </a:xfrm>
          <a:prstGeom prst="rect">
            <a:avLst/>
          </a:prstGeom>
          <a:noFill/>
          <a:ln w="9525">
            <a:noFill/>
            <a:miter lim="800000"/>
            <a:headEnd/>
            <a:tailEnd/>
          </a:ln>
        </p:spPr>
        <p:txBody>
          <a:bodyPr>
            <a:spAutoFit/>
          </a:bodyPr>
          <a:lstStyle/>
          <a:p>
            <a:pPr algn="just" rtl="1">
              <a:lnSpc>
                <a:spcPct val="250000"/>
              </a:lnSpc>
              <a:buFont typeface="Courier New" pitchFamily="49" charset="0"/>
              <a:buChar char="o"/>
            </a:pPr>
            <a:r>
              <a:rPr lang="ar-KW" sz="2400" b="1">
                <a:latin typeface="Simplified Arabic" pitchFamily="18" charset="-78"/>
                <a:cs typeface="Simplified Arabic" pitchFamily="18" charset="-78"/>
              </a:rPr>
              <a:t>يجب أن يتحد علماء المسلمين برأي واحد حول ما هو الحلال والحرم في مسائل النوازل.</a:t>
            </a:r>
          </a:p>
        </p:txBody>
      </p:sp>
      <p:sp>
        <p:nvSpPr>
          <p:cNvPr id="3" name="Text Box 4"/>
          <p:cNvSpPr txBox="1">
            <a:spLocks noChangeArrowheads="1"/>
          </p:cNvSpPr>
          <p:nvPr/>
        </p:nvSpPr>
        <p:spPr bwMode="auto">
          <a:xfrm>
            <a:off x="381000" y="2373313"/>
            <a:ext cx="8229600" cy="3784600"/>
          </a:xfrm>
          <a:prstGeom prst="rect">
            <a:avLst/>
          </a:prstGeom>
          <a:noFill/>
          <a:ln w="9525">
            <a:noFill/>
            <a:miter lim="800000"/>
            <a:headEnd/>
            <a:tailEnd/>
          </a:ln>
        </p:spPr>
        <p:txBody>
          <a:bodyPr>
            <a:spAutoFit/>
          </a:bodyPr>
          <a:lstStyle/>
          <a:p>
            <a:pPr algn="just" rtl="1">
              <a:lnSpc>
                <a:spcPct val="250000"/>
              </a:lnSpc>
              <a:buFont typeface="Courier New" pitchFamily="49" charset="0"/>
              <a:buChar char="o"/>
            </a:pPr>
            <a:r>
              <a:rPr lang="en-US" sz="2400" b="1">
                <a:latin typeface="Simplified Arabic" pitchFamily="18" charset="-78"/>
                <a:cs typeface="Simplified Arabic" pitchFamily="18" charset="-78"/>
              </a:rPr>
              <a:t> </a:t>
            </a:r>
            <a:r>
              <a:rPr lang="ar-KW" sz="2400" b="1">
                <a:latin typeface="Simplified Arabic" pitchFamily="18" charset="-78"/>
                <a:cs typeface="Simplified Arabic" pitchFamily="18" charset="-78"/>
              </a:rPr>
              <a:t>يجب على وكالات إعتماد الحلال إعادة توجيه نفسها للتركيز على الحلال بشكل رئيسي وليس فقط على متطلبات أنظمة إدارة الجودة.</a:t>
            </a:r>
            <a:endParaRPr lang="en-US" sz="2400" b="1">
              <a:latin typeface="Simplified Arabic" pitchFamily="18" charset="-78"/>
              <a:cs typeface="Simplified Arabic" pitchFamily="18" charset="-78"/>
            </a:endParaRPr>
          </a:p>
          <a:p>
            <a:pPr algn="just" rtl="1">
              <a:lnSpc>
                <a:spcPct val="250000"/>
              </a:lnSpc>
              <a:buFont typeface="Courier New" pitchFamily="49" charset="0"/>
              <a:buChar char="o"/>
            </a:pPr>
            <a:r>
              <a:rPr lang="en-US" sz="2400" b="1">
                <a:latin typeface="Simplified Arabic" pitchFamily="18" charset="-78"/>
                <a:cs typeface="Simplified Arabic" pitchFamily="18" charset="-78"/>
              </a:rPr>
              <a:t> </a:t>
            </a:r>
            <a:r>
              <a:rPr lang="ar-KW" sz="2400" b="1">
                <a:latin typeface="Simplified Arabic" pitchFamily="18" charset="-78"/>
                <a:cs typeface="Simplified Arabic" pitchFamily="18" charset="-78"/>
              </a:rPr>
              <a:t>وأخيراً، يجب على الهيئات الحكومية المعنية في متابعة الحلال وضع ظابط رادع لكل من تسول نفسه بتمرير معاملات لشحنات غير مشرف عليها بالحلال.</a:t>
            </a:r>
          </a:p>
        </p:txBody>
      </p:sp>
      <p:sp>
        <p:nvSpPr>
          <p:cNvPr id="4" name="Rectangle 3"/>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Rectangle 4"/>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5"/>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228600"/>
            <a:ext cx="9144000" cy="836712"/>
          </a:xfrm>
          <a:prstGeom prst="rect">
            <a:avLst/>
          </a:prstGeom>
          <a:no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ar-KW" sz="4400" b="1" dirty="0">
                <a:solidFill>
                  <a:schemeClr val="tx1"/>
                </a:solidFill>
                <a:latin typeface="Times New Roman" pitchFamily="18" charset="0"/>
                <a:ea typeface="ＭＳ Ｐゴシック" charset="-128"/>
                <a:cs typeface="Times New Roman" pitchFamily="18" charset="0"/>
              </a:rPr>
              <a:t>المحتويات</a:t>
            </a:r>
            <a:endParaRPr lang="en-MY" sz="4400" b="1" dirty="0">
              <a:solidFill>
                <a:schemeClr val="tx1"/>
              </a:solidFill>
              <a:latin typeface="Times New Roman" pitchFamily="18" charset="0"/>
              <a:ea typeface="ＭＳ Ｐゴシック" charset="-128"/>
              <a:cs typeface="Times New Roman" pitchFamily="18" charset="0"/>
            </a:endParaRPr>
          </a:p>
        </p:txBody>
      </p:sp>
      <p:sp>
        <p:nvSpPr>
          <p:cNvPr id="6" name="Content Placeholder 2"/>
          <p:cNvSpPr txBox="1">
            <a:spLocks/>
          </p:cNvSpPr>
          <p:nvPr/>
        </p:nvSpPr>
        <p:spPr bwMode="auto">
          <a:xfrm>
            <a:off x="228600" y="1181100"/>
            <a:ext cx="8534400" cy="5219700"/>
          </a:xfrm>
          <a:prstGeom prst="rect">
            <a:avLst/>
          </a:prstGeom>
          <a:noFill/>
          <a:ln w="9525">
            <a:noFill/>
            <a:miter lim="800000"/>
            <a:headEnd/>
            <a:tailEnd/>
          </a:ln>
        </p:spPr>
        <p:txBody>
          <a:bodyPr/>
          <a:lstStyle/>
          <a:p>
            <a:pPr marL="342900" indent="-342900" algn="just" rtl="1" eaLnBrk="0" hangingPunct="0">
              <a:lnSpc>
                <a:spcPct val="150000"/>
              </a:lnSpc>
              <a:buFont typeface="Arial" charset="0"/>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ar-KW" sz="2800" b="1"/>
              <a:t>المقدمة</a:t>
            </a:r>
          </a:p>
          <a:p>
            <a:pPr marL="342900" indent="-342900" algn="just" rtl="1" eaLnBrk="0" hangingPunct="0">
              <a:lnSpc>
                <a:spcPct val="150000"/>
              </a:lnSpc>
              <a:buFont typeface="Arial" charset="0"/>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ar-KW" sz="2800" b="1"/>
              <a:t>التحديات التي تقلل من فعالية الحلال الحقيقي</a:t>
            </a:r>
          </a:p>
          <a:p>
            <a:pPr marL="342900" indent="-342900" algn="just" rtl="1" eaLnBrk="0" hangingPunct="0">
              <a:lnSpc>
                <a:spcPct val="150000"/>
              </a:lnSpc>
              <a:buFont typeface="Arial" charset="0"/>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ar-KW" sz="2800" b="1"/>
              <a:t>كيف يمكن تصحيح هذه التحديات؟</a:t>
            </a:r>
          </a:p>
          <a:p>
            <a:pPr marL="342900" indent="-342900" algn="just" rtl="1" eaLnBrk="0" hangingPunct="0">
              <a:lnSpc>
                <a:spcPct val="150000"/>
              </a:lnSpc>
              <a:buFont typeface="Arial" charset="0"/>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ar-KW" sz="2800" b="1"/>
              <a:t>التحديات التي تحد من فعالية تلبية متطلبات معايير الحلال، ومتطلبات وكالات إعتماد الحلال</a:t>
            </a:r>
          </a:p>
          <a:p>
            <a:pPr marL="342900" indent="-342900" algn="just" rtl="1" eaLnBrk="0" hangingPunct="0">
              <a:lnSpc>
                <a:spcPct val="150000"/>
              </a:lnSpc>
              <a:buFont typeface="Arial" charset="0"/>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ar-KW" sz="2800" b="1"/>
              <a:t>كيف يمكن تصحيح هذه التحديات؟</a:t>
            </a:r>
          </a:p>
          <a:p>
            <a:pPr marL="342900" indent="-342900" algn="just" rtl="1" eaLnBrk="0" hangingPunct="0">
              <a:lnSpc>
                <a:spcPct val="150000"/>
              </a:lnSpc>
              <a:buFont typeface="Arial" charset="0"/>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ar-KW" sz="2800" b="1"/>
              <a:t>الاستنتاجات</a:t>
            </a:r>
          </a:p>
          <a:p>
            <a:pPr marL="342900" indent="-342900" algn="just" rtl="1" eaLnBrk="0" hangingPunct="0">
              <a:lnSpc>
                <a:spcPct val="150000"/>
              </a:lnSpc>
              <a:buFont typeface="Arial" charset="0"/>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ar-KW" sz="2800" b="1"/>
              <a:t>توصيات</a:t>
            </a:r>
          </a:p>
        </p:txBody>
      </p:sp>
      <p:sp>
        <p:nvSpPr>
          <p:cNvPr id="4" name="Rectangle 3"/>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8" name="Rectangle 7"/>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Rectangle 8"/>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fade">
                                      <p:cBhvr>
                                        <p:cTn id="22" dur="500"/>
                                        <p:tgtEl>
                                          <p:spTgt spid="6">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fade">
                                      <p:cBhvr>
                                        <p:cTn id="27" dur="500"/>
                                        <p:tgtEl>
                                          <p:spTgt spid="6">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fade">
                                      <p:cBhvr>
                                        <p:cTn id="32" dur="500"/>
                                        <p:tgtEl>
                                          <p:spTgt spid="6">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fade">
                                      <p:cBhvr>
                                        <p:cTn id="37" dur="500"/>
                                        <p:tgtEl>
                                          <p:spTgt spid="6">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381000" y="735013"/>
            <a:ext cx="8229600" cy="1323975"/>
          </a:xfrm>
          <a:prstGeom prst="rect">
            <a:avLst/>
          </a:prstGeom>
          <a:noFill/>
          <a:ln w="9525">
            <a:noFill/>
            <a:miter lim="800000"/>
            <a:headEnd/>
            <a:tailEnd/>
          </a:ln>
        </p:spPr>
        <p:txBody>
          <a:bodyPr>
            <a:spAutoFit/>
          </a:bodyPr>
          <a:lstStyle/>
          <a:p>
            <a:pPr algn="just">
              <a:defRPr/>
            </a:pPr>
            <a:r>
              <a:rPr lang="en-GB" sz="2000" dirty="0">
                <a:latin typeface="+mn-lt"/>
              </a:rPr>
              <a:t>*This article was originally written in Arabic and taken from the book “My Food, under review for 2017”, by its author </a:t>
            </a:r>
            <a:r>
              <a:rPr lang="en-GB" sz="2000" dirty="0" err="1">
                <a:latin typeface="+mn-lt"/>
              </a:rPr>
              <a:t>Dr.</a:t>
            </a:r>
            <a:r>
              <a:rPr lang="en-GB" sz="2000" dirty="0">
                <a:latin typeface="+mn-lt"/>
              </a:rPr>
              <a:t> Hani Mansour </a:t>
            </a:r>
            <a:r>
              <a:rPr lang="en-GB" sz="2000" dirty="0" err="1">
                <a:latin typeface="+mn-lt"/>
              </a:rPr>
              <a:t>Mosa</a:t>
            </a:r>
            <a:r>
              <a:rPr lang="en-GB" sz="2000" dirty="0">
                <a:latin typeface="+mn-lt"/>
              </a:rPr>
              <a:t> Al-Mazeedi. Kuwait Institute for Scientific Research.</a:t>
            </a:r>
            <a:r>
              <a:rPr lang="ar-KW" sz="2000" dirty="0">
                <a:latin typeface="+mn-lt"/>
              </a:rPr>
              <a:t>    </a:t>
            </a:r>
            <a:r>
              <a:rPr lang="en-US" sz="2000" dirty="0">
                <a:latin typeface="+mn-lt"/>
              </a:rPr>
              <a:t> References for this articles are found in the book My Food.</a:t>
            </a:r>
            <a:endParaRPr lang="ar-KW" sz="2000" dirty="0">
              <a:latin typeface="+mn-lt"/>
              <a:cs typeface="Times New Roman" pitchFamily="18" charset="0"/>
            </a:endParaRPr>
          </a:p>
        </p:txBody>
      </p:sp>
      <p:sp>
        <p:nvSpPr>
          <p:cNvPr id="53251" name="Rectangle 2"/>
          <p:cNvSpPr>
            <a:spLocks noChangeArrowheads="1"/>
          </p:cNvSpPr>
          <p:nvPr/>
        </p:nvSpPr>
        <p:spPr bwMode="auto">
          <a:xfrm>
            <a:off x="304800" y="152400"/>
            <a:ext cx="8458200" cy="461963"/>
          </a:xfrm>
          <a:prstGeom prst="rect">
            <a:avLst/>
          </a:prstGeom>
          <a:solidFill>
            <a:srgbClr val="00B050"/>
          </a:solidFill>
          <a:ln w="9525">
            <a:noFill/>
            <a:miter lim="800000"/>
            <a:headEnd/>
            <a:tailEnd/>
          </a:ln>
        </p:spPr>
        <p:txBody>
          <a:bodyPr>
            <a:spAutoFit/>
          </a:bodyPr>
          <a:lstStyle/>
          <a:p>
            <a:r>
              <a:rPr lang="en-US" sz="2400">
                <a:solidFill>
                  <a:schemeClr val="bg1"/>
                </a:solidFill>
                <a:latin typeface="Calibri" pitchFamily="34" charset="0"/>
              </a:rPr>
              <a:t>References</a:t>
            </a:r>
          </a:p>
        </p:txBody>
      </p:sp>
      <p:sp>
        <p:nvSpPr>
          <p:cNvPr id="4" name="Rectangle 3"/>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Rectangle 4"/>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5"/>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274" name="Picture 12" descr="http://www.trekzone.ca/files/images/GreenAppleFacts.jpg"/>
          <p:cNvPicPr>
            <a:picLocks noChangeAspect="1" noChangeArrowheads="1"/>
          </p:cNvPicPr>
          <p:nvPr/>
        </p:nvPicPr>
        <p:blipFill>
          <a:blip r:embed="rId2"/>
          <a:srcRect/>
          <a:stretch>
            <a:fillRect/>
          </a:stretch>
        </p:blipFill>
        <p:spPr bwMode="auto">
          <a:xfrm>
            <a:off x="552450" y="844550"/>
            <a:ext cx="2054225" cy="1752600"/>
          </a:xfrm>
          <a:prstGeom prst="rect">
            <a:avLst/>
          </a:prstGeom>
          <a:noFill/>
          <a:ln w="9525">
            <a:noFill/>
            <a:miter lim="800000"/>
            <a:headEnd/>
            <a:tailEnd/>
          </a:ln>
        </p:spPr>
      </p:pic>
      <p:pic>
        <p:nvPicPr>
          <p:cNvPr id="54275" name="Picture 13" descr="4"/>
          <p:cNvPicPr>
            <a:picLocks noChangeAspect="1" noChangeArrowheads="1"/>
          </p:cNvPicPr>
          <p:nvPr/>
        </p:nvPicPr>
        <p:blipFill>
          <a:blip r:embed="rId3"/>
          <a:srcRect/>
          <a:stretch>
            <a:fillRect/>
          </a:stretch>
        </p:blipFill>
        <p:spPr bwMode="auto">
          <a:xfrm>
            <a:off x="4057650" y="6350"/>
            <a:ext cx="5448300" cy="6845300"/>
          </a:xfrm>
          <a:prstGeom prst="rect">
            <a:avLst/>
          </a:prstGeom>
          <a:noFill/>
          <a:ln w="28575">
            <a:noFill/>
            <a:miter lim="800000"/>
            <a:headEnd/>
            <a:tailEnd/>
          </a:ln>
        </p:spPr>
      </p:pic>
      <p:sp>
        <p:nvSpPr>
          <p:cNvPr id="54276" name="Text Box 4"/>
          <p:cNvSpPr txBox="1">
            <a:spLocks noChangeArrowheads="1"/>
          </p:cNvSpPr>
          <p:nvPr/>
        </p:nvSpPr>
        <p:spPr bwMode="auto">
          <a:xfrm>
            <a:off x="-133350" y="2574925"/>
            <a:ext cx="3429000" cy="708025"/>
          </a:xfrm>
          <a:prstGeom prst="rect">
            <a:avLst/>
          </a:prstGeom>
          <a:noFill/>
          <a:ln w="254000">
            <a:noFill/>
            <a:miter lim="800000"/>
            <a:headEnd/>
            <a:tailEnd/>
          </a:ln>
        </p:spPr>
        <p:txBody>
          <a:bodyPr>
            <a:spAutoFit/>
          </a:bodyPr>
          <a:lstStyle/>
          <a:p>
            <a:pPr algn="ctr" rtl="1"/>
            <a:r>
              <a:rPr lang="ar-SA" sz="2000" b="1">
                <a:solidFill>
                  <a:srgbClr val="0070C0"/>
                </a:solidFill>
                <a:latin typeface="Times New Roman" pitchFamily="18" charset="0"/>
                <a:cs typeface="Simplified Arabic" pitchFamily="18" charset="-78"/>
              </a:rPr>
              <a:t>سبحنك اللهم وبحمدك أشهد أن لا إله إلا أنت، أستغفرك وأتوب إليك</a:t>
            </a:r>
            <a:endParaRPr lang="en-US" sz="2000" b="1">
              <a:solidFill>
                <a:srgbClr val="0070C0"/>
              </a:solidFill>
              <a:latin typeface="Times New Roman" pitchFamily="18" charset="0"/>
              <a:cs typeface="Simplified Arabic" pitchFamily="18" charset="-78"/>
            </a:endParaRPr>
          </a:p>
        </p:txBody>
      </p:sp>
      <p:sp>
        <p:nvSpPr>
          <p:cNvPr id="54278" name="Text Box 79"/>
          <p:cNvSpPr txBox="1">
            <a:spLocks noChangeArrowheads="1"/>
          </p:cNvSpPr>
          <p:nvPr/>
        </p:nvSpPr>
        <p:spPr bwMode="auto">
          <a:xfrm>
            <a:off x="152400" y="4251325"/>
            <a:ext cx="3752850" cy="646113"/>
          </a:xfrm>
          <a:prstGeom prst="rect">
            <a:avLst/>
          </a:prstGeom>
          <a:noFill/>
          <a:ln w="76200">
            <a:noFill/>
            <a:miter lim="800000"/>
            <a:headEnd/>
            <a:tailEnd/>
          </a:ln>
        </p:spPr>
        <p:txBody>
          <a:bodyPr>
            <a:spAutoFit/>
          </a:bodyPr>
          <a:lstStyle/>
          <a:p>
            <a:pPr algn="ctr" rtl="1"/>
            <a:r>
              <a:rPr lang="ar-KW" b="1">
                <a:solidFill>
                  <a:srgbClr val="0070C0"/>
                </a:solidFill>
                <a:latin typeface="Times New Roman" pitchFamily="18" charset="0"/>
                <a:cs typeface="Simplified Arabic" pitchFamily="18" charset="-78"/>
              </a:rPr>
              <a:t>د. هاني منصور المزيدي </a:t>
            </a:r>
          </a:p>
          <a:p>
            <a:pPr algn="ctr"/>
            <a:r>
              <a:rPr lang="ar-KW" b="1">
                <a:solidFill>
                  <a:srgbClr val="0070C0"/>
                </a:solidFill>
                <a:latin typeface="Times New Roman" pitchFamily="18" charset="0"/>
                <a:cs typeface="Simplified Arabic" pitchFamily="18" charset="-78"/>
              </a:rPr>
              <a:t>مع الأخ أمجد محبوب في أستراليا سنة 1981</a:t>
            </a:r>
            <a:endParaRPr lang="en-US" b="1">
              <a:solidFill>
                <a:srgbClr val="0070C0"/>
              </a:solidFill>
              <a:latin typeface="Times New Roman" pitchFamily="18" charset="0"/>
              <a:cs typeface="Simplified Arabic" pitchFamily="18" charset="-78"/>
            </a:endParaRPr>
          </a:p>
        </p:txBody>
      </p:sp>
      <p:sp>
        <p:nvSpPr>
          <p:cNvPr id="7" name="Rectangle 6"/>
          <p:cNvSpPr>
            <a:spLocks noChangeArrowheads="1"/>
          </p:cNvSpPr>
          <p:nvPr/>
        </p:nvSpPr>
        <p:spPr bwMode="auto">
          <a:xfrm>
            <a:off x="152400" y="5187950"/>
            <a:ext cx="3505200" cy="923925"/>
          </a:xfrm>
          <a:prstGeom prst="rect">
            <a:avLst/>
          </a:prstGeom>
          <a:noFill/>
          <a:ln w="9525">
            <a:noFill/>
            <a:miter lim="800000"/>
            <a:headEnd/>
            <a:tailEnd/>
          </a:ln>
        </p:spPr>
        <p:txBody>
          <a:bodyPr>
            <a:spAutoFit/>
          </a:bodyPr>
          <a:lstStyle>
            <a:defPPr>
              <a:defRPr lang="en-US"/>
            </a:defPPr>
            <a:lvl1pPr algn="l" rtl="0" fontAlgn="base">
              <a:spcBef>
                <a:spcPct val="0"/>
              </a:spcBef>
              <a:spcAft>
                <a:spcPct val="0"/>
              </a:spcAft>
              <a:defRPr kern="1200">
                <a:solidFill>
                  <a:schemeClr val="tx1"/>
                </a:solidFill>
                <a:latin typeface="Arial" charset="0"/>
                <a:ea typeface="MS PGothic" pitchFamily="34" charset="-128"/>
                <a:cs typeface="+mn-cs"/>
              </a:defRPr>
            </a:lvl1pPr>
            <a:lvl2pPr marL="457200" algn="l" rtl="0" fontAlgn="base">
              <a:spcBef>
                <a:spcPct val="0"/>
              </a:spcBef>
              <a:spcAft>
                <a:spcPct val="0"/>
              </a:spcAft>
              <a:defRPr kern="1200">
                <a:solidFill>
                  <a:schemeClr val="tx1"/>
                </a:solidFill>
                <a:latin typeface="Arial" charset="0"/>
                <a:ea typeface="MS PGothic" pitchFamily="34" charset="-128"/>
                <a:cs typeface="+mn-cs"/>
              </a:defRPr>
            </a:lvl2pPr>
            <a:lvl3pPr marL="914400" algn="l" rtl="0" fontAlgn="base">
              <a:spcBef>
                <a:spcPct val="0"/>
              </a:spcBef>
              <a:spcAft>
                <a:spcPct val="0"/>
              </a:spcAft>
              <a:defRPr kern="1200">
                <a:solidFill>
                  <a:schemeClr val="tx1"/>
                </a:solidFill>
                <a:latin typeface="Arial" charset="0"/>
                <a:ea typeface="MS PGothic" pitchFamily="34" charset="-128"/>
                <a:cs typeface="+mn-cs"/>
              </a:defRPr>
            </a:lvl3pPr>
            <a:lvl4pPr marL="1371600" algn="l" rtl="0" fontAlgn="base">
              <a:spcBef>
                <a:spcPct val="0"/>
              </a:spcBef>
              <a:spcAft>
                <a:spcPct val="0"/>
              </a:spcAft>
              <a:defRPr kern="1200">
                <a:solidFill>
                  <a:schemeClr val="tx1"/>
                </a:solidFill>
                <a:latin typeface="Arial" charset="0"/>
                <a:ea typeface="MS PGothic" pitchFamily="34" charset="-128"/>
                <a:cs typeface="+mn-cs"/>
              </a:defRPr>
            </a:lvl4pPr>
            <a:lvl5pPr marL="1828800" algn="l" rtl="0" fontAlgn="base">
              <a:spcBef>
                <a:spcPct val="0"/>
              </a:spcBef>
              <a:spcAft>
                <a:spcPct val="0"/>
              </a:spcAft>
              <a:defRPr kern="1200">
                <a:solidFill>
                  <a:schemeClr val="tx1"/>
                </a:solidFill>
                <a:latin typeface="Arial" charset="0"/>
                <a:ea typeface="MS PGothic" pitchFamily="34" charset="-128"/>
                <a:cs typeface="+mn-cs"/>
              </a:defRPr>
            </a:lvl5pPr>
            <a:lvl6pPr marL="2286000" algn="l" defTabSz="914400" rtl="0" eaLnBrk="1" latinLnBrk="0" hangingPunct="1">
              <a:defRPr kern="1200">
                <a:solidFill>
                  <a:schemeClr val="tx1"/>
                </a:solidFill>
                <a:latin typeface="Arial" charset="0"/>
                <a:ea typeface="MS PGothic" pitchFamily="34" charset="-128"/>
                <a:cs typeface="+mn-cs"/>
              </a:defRPr>
            </a:lvl6pPr>
            <a:lvl7pPr marL="2743200" algn="l" defTabSz="914400" rtl="0" eaLnBrk="1" latinLnBrk="0" hangingPunct="1">
              <a:defRPr kern="1200">
                <a:solidFill>
                  <a:schemeClr val="tx1"/>
                </a:solidFill>
                <a:latin typeface="Arial" charset="0"/>
                <a:ea typeface="MS PGothic" pitchFamily="34" charset="-128"/>
                <a:cs typeface="+mn-cs"/>
              </a:defRPr>
            </a:lvl7pPr>
            <a:lvl8pPr marL="3200400" algn="l" defTabSz="914400" rtl="0" eaLnBrk="1" latinLnBrk="0" hangingPunct="1">
              <a:defRPr kern="1200">
                <a:solidFill>
                  <a:schemeClr val="tx1"/>
                </a:solidFill>
                <a:latin typeface="Arial" charset="0"/>
                <a:ea typeface="MS PGothic" pitchFamily="34" charset="-128"/>
                <a:cs typeface="+mn-cs"/>
              </a:defRPr>
            </a:lvl8pPr>
            <a:lvl9pPr marL="3657600" algn="l" defTabSz="914400" rtl="0" eaLnBrk="1" latinLnBrk="0" hangingPunct="1">
              <a:defRPr kern="1200">
                <a:solidFill>
                  <a:schemeClr val="tx1"/>
                </a:solidFill>
                <a:latin typeface="Arial" charset="0"/>
                <a:ea typeface="MS PGothic" pitchFamily="34" charset="-128"/>
                <a:cs typeface="+mn-cs"/>
              </a:defRPr>
            </a:lvl9pPr>
          </a:lstStyle>
          <a:p>
            <a:pPr>
              <a:defRPr/>
            </a:pPr>
            <a:r>
              <a:rPr lang="en-US" dirty="0">
                <a:solidFill>
                  <a:srgbClr val="0070C0"/>
                </a:solidFill>
                <a:latin typeface="Arial" pitchFamily="34" charset="0"/>
                <a:ea typeface="ＭＳ Ｐゴシック" pitchFamily="34" charset="-128"/>
                <a:cs typeface="+mj-cs"/>
              </a:rPr>
              <a:t>Dr. Hani </a:t>
            </a:r>
            <a:r>
              <a:rPr lang="en-US" dirty="0" err="1">
                <a:solidFill>
                  <a:srgbClr val="0070C0"/>
                </a:solidFill>
                <a:latin typeface="Arial" pitchFamily="34" charset="0"/>
                <a:ea typeface="ＭＳ Ｐゴシック" pitchFamily="34" charset="-128"/>
                <a:cs typeface="+mj-cs"/>
              </a:rPr>
              <a:t>Mansour</a:t>
            </a:r>
            <a:r>
              <a:rPr lang="en-US" dirty="0">
                <a:solidFill>
                  <a:srgbClr val="0070C0"/>
                </a:solidFill>
                <a:latin typeface="Arial" pitchFamily="34" charset="0"/>
                <a:ea typeface="ＭＳ Ｐゴシック" pitchFamily="34" charset="-128"/>
                <a:cs typeface="+mj-cs"/>
              </a:rPr>
              <a:t> Al-</a:t>
            </a:r>
            <a:r>
              <a:rPr lang="en-US" dirty="0" err="1">
                <a:solidFill>
                  <a:srgbClr val="0070C0"/>
                </a:solidFill>
                <a:latin typeface="Arial" pitchFamily="34" charset="0"/>
                <a:ea typeface="ＭＳ Ｐゴシック" pitchFamily="34" charset="-128"/>
                <a:cs typeface="+mj-cs"/>
              </a:rPr>
              <a:t>Mazeedi</a:t>
            </a:r>
            <a:endParaRPr lang="en-US" dirty="0">
              <a:solidFill>
                <a:srgbClr val="0070C0"/>
              </a:solidFill>
              <a:latin typeface="Arial" pitchFamily="34" charset="0"/>
              <a:ea typeface="ＭＳ Ｐゴシック" pitchFamily="34" charset="-128"/>
              <a:cs typeface="+mj-cs"/>
            </a:endParaRPr>
          </a:p>
          <a:p>
            <a:pPr algn="ctr">
              <a:defRPr/>
            </a:pPr>
            <a:r>
              <a:rPr lang="en-US" dirty="0">
                <a:solidFill>
                  <a:srgbClr val="0070C0"/>
                </a:solidFill>
                <a:latin typeface="Arial" pitchFamily="34" charset="0"/>
                <a:ea typeface="ＭＳ Ｐゴシック" pitchFamily="34" charset="-128"/>
                <a:cs typeface="+mj-cs"/>
              </a:rPr>
              <a:t>With brother </a:t>
            </a:r>
            <a:r>
              <a:rPr lang="en-US" dirty="0" err="1">
                <a:solidFill>
                  <a:srgbClr val="0070C0"/>
                </a:solidFill>
                <a:latin typeface="Arial" pitchFamily="34" charset="0"/>
                <a:ea typeface="ＭＳ Ｐゴシック" pitchFamily="34" charset="-128"/>
                <a:cs typeface="+mj-cs"/>
              </a:rPr>
              <a:t>Amjad</a:t>
            </a:r>
            <a:r>
              <a:rPr lang="en-US" dirty="0">
                <a:solidFill>
                  <a:srgbClr val="0070C0"/>
                </a:solidFill>
                <a:latin typeface="Arial" pitchFamily="34" charset="0"/>
                <a:ea typeface="ＭＳ Ｐゴシック" pitchFamily="34" charset="-128"/>
                <a:cs typeface="+mj-cs"/>
              </a:rPr>
              <a:t> </a:t>
            </a:r>
            <a:r>
              <a:rPr lang="en-US" dirty="0" err="1">
                <a:solidFill>
                  <a:srgbClr val="0070C0"/>
                </a:solidFill>
                <a:latin typeface="Arial" pitchFamily="34" charset="0"/>
                <a:ea typeface="ＭＳ Ｐゴシック" pitchFamily="34" charset="-128"/>
                <a:cs typeface="+mj-cs"/>
              </a:rPr>
              <a:t>Mahboob</a:t>
            </a:r>
            <a:r>
              <a:rPr lang="en-US" dirty="0">
                <a:solidFill>
                  <a:srgbClr val="0070C0"/>
                </a:solidFill>
                <a:latin typeface="Arial" pitchFamily="34" charset="0"/>
                <a:ea typeface="ＭＳ Ｐゴシック" pitchFamily="34" charset="-128"/>
                <a:cs typeface="+mj-cs"/>
              </a:rPr>
              <a:t> in Australia in 1981</a:t>
            </a:r>
          </a:p>
        </p:txBody>
      </p:sp>
      <p:sp>
        <p:nvSpPr>
          <p:cNvPr id="54280" name="Title 1"/>
          <p:cNvSpPr txBox="1">
            <a:spLocks/>
          </p:cNvSpPr>
          <p:nvPr/>
        </p:nvSpPr>
        <p:spPr bwMode="auto">
          <a:xfrm>
            <a:off x="-57150" y="82550"/>
            <a:ext cx="3810000" cy="762000"/>
          </a:xfrm>
          <a:prstGeom prst="rect">
            <a:avLst/>
          </a:prstGeom>
          <a:noFill/>
          <a:ln w="9525">
            <a:noFill/>
            <a:miter lim="800000"/>
            <a:headEnd/>
            <a:tailEnd/>
          </a:ln>
        </p:spPr>
        <p:txBody>
          <a:bodyPr/>
          <a:lstStyle/>
          <a:p>
            <a:pPr algn="ctr"/>
            <a:r>
              <a:rPr lang="ar-KW" sz="4400" b="1"/>
              <a:t>شكراً لاستماعكم</a:t>
            </a:r>
            <a:endParaRPr lang="en-US" sz="4400" b="1">
              <a:cs typeface="Arial" charset="0"/>
            </a:endParaRPr>
          </a:p>
        </p:txBody>
      </p:sp>
      <p:sp>
        <p:nvSpPr>
          <p:cNvPr id="9" name="Rectangle 8"/>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Rectangle 9"/>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1" name="Rectangle 10"/>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Rectangle 11"/>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Halal Sciences Academy - Transparency.png"/>
          <p:cNvPicPr>
            <a:picLocks noChangeAspect="1"/>
          </p:cNvPicPr>
          <p:nvPr/>
        </p:nvPicPr>
        <p:blipFill>
          <a:blip r:embed="rId2" cstate="print"/>
          <a:stretch>
            <a:fillRect/>
          </a:stretch>
        </p:blipFill>
        <p:spPr>
          <a:xfrm>
            <a:off x="2122637" y="1164202"/>
            <a:ext cx="4752000" cy="1516890"/>
          </a:xfrm>
          <a:prstGeom prst="rect">
            <a:avLst/>
          </a:prstGeom>
        </p:spPr>
      </p:pic>
      <p:sp>
        <p:nvSpPr>
          <p:cNvPr id="11" name="TextBox 4"/>
          <p:cNvSpPr txBox="1"/>
          <p:nvPr/>
        </p:nvSpPr>
        <p:spPr>
          <a:xfrm>
            <a:off x="1622571" y="4220182"/>
            <a:ext cx="5898859" cy="92333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IN" dirty="0" smtClean="0"/>
              <a:t>www.HalalEA.com</a:t>
            </a:r>
          </a:p>
          <a:p>
            <a:pPr algn="ctr"/>
            <a:endParaRPr lang="en-IN" dirty="0" smtClean="0"/>
          </a:p>
          <a:p>
            <a:pPr algn="ctr"/>
            <a:r>
              <a:rPr lang="en-IN" dirty="0" smtClean="0"/>
              <a:t>Trademarks, icons, images belong to their respective owners.</a:t>
            </a:r>
            <a:endParaRPr lang="en-IN" dirty="0"/>
          </a:p>
        </p:txBody>
      </p:sp>
      <p:sp>
        <p:nvSpPr>
          <p:cNvPr id="12" name="TextBox 12"/>
          <p:cNvSpPr txBox="1"/>
          <p:nvPr/>
        </p:nvSpPr>
        <p:spPr>
          <a:xfrm>
            <a:off x="3408521" y="5432188"/>
            <a:ext cx="2156360" cy="261610"/>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IN" sz="1100" dirty="0" smtClean="0"/>
              <a:t>© </a:t>
            </a:r>
            <a:r>
              <a:rPr lang="en-IN" sz="1100" dirty="0" err="1" smtClean="0"/>
              <a:t>Halal</a:t>
            </a:r>
            <a:r>
              <a:rPr lang="en-IN" sz="1100" dirty="0" smtClean="0"/>
              <a:t> Sciences Academy Limited</a:t>
            </a:r>
            <a:endParaRPr lang="en-IN" sz="11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8"/>
          <p:cNvSpPr>
            <a:spLocks noChangeArrowheads="1"/>
          </p:cNvSpPr>
          <p:nvPr/>
        </p:nvSpPr>
        <p:spPr bwMode="auto">
          <a:xfrm>
            <a:off x="228600" y="228600"/>
            <a:ext cx="8534400" cy="584200"/>
          </a:xfrm>
          <a:prstGeom prst="rect">
            <a:avLst/>
          </a:prstGeom>
          <a:solidFill>
            <a:srgbClr val="00B050"/>
          </a:solidFill>
          <a:ln w="9525">
            <a:noFill/>
            <a:miter lim="800000"/>
            <a:headEnd/>
            <a:tailEnd/>
          </a:ln>
        </p:spPr>
        <p:txBody>
          <a:bodyPr>
            <a:spAutoFit/>
          </a:bodyPr>
          <a:lstStyle/>
          <a:p>
            <a:pPr algn="just" rtl="1"/>
            <a:r>
              <a:rPr lang="ar-KW" sz="3200" b="1">
                <a:solidFill>
                  <a:schemeClr val="bg1"/>
                </a:solidFill>
                <a:latin typeface="Simplified Arabic" pitchFamily="18" charset="-78"/>
                <a:cs typeface="Simplified Arabic" pitchFamily="18" charset="-78"/>
              </a:rPr>
              <a:t>المقدمة</a:t>
            </a:r>
            <a:endParaRPr lang="en-US" sz="3200" b="1">
              <a:solidFill>
                <a:schemeClr val="bg1"/>
              </a:solidFill>
              <a:latin typeface="Simplified Arabic" pitchFamily="18" charset="-78"/>
              <a:cs typeface="Simplified Arabic" pitchFamily="18" charset="-78"/>
            </a:endParaRPr>
          </a:p>
        </p:txBody>
      </p:sp>
      <p:sp>
        <p:nvSpPr>
          <p:cNvPr id="9219" name="Text Box 4"/>
          <p:cNvSpPr txBox="1">
            <a:spLocks noChangeArrowheads="1"/>
          </p:cNvSpPr>
          <p:nvPr/>
        </p:nvSpPr>
        <p:spPr bwMode="auto">
          <a:xfrm>
            <a:off x="304800" y="838200"/>
            <a:ext cx="8382000" cy="5834063"/>
          </a:xfrm>
          <a:prstGeom prst="rect">
            <a:avLst/>
          </a:prstGeom>
          <a:noFill/>
          <a:ln w="9525">
            <a:noFill/>
            <a:miter lim="800000"/>
            <a:headEnd/>
            <a:tailEnd/>
          </a:ln>
        </p:spPr>
        <p:txBody>
          <a:bodyPr>
            <a:spAutoFit/>
          </a:bodyPr>
          <a:lstStyle/>
          <a:p>
            <a:pPr marL="457200" indent="-457200" algn="just" rtl="1">
              <a:lnSpc>
                <a:spcPct val="200000"/>
              </a:lnSpc>
              <a:spcBef>
                <a:spcPct val="20000"/>
              </a:spcBef>
              <a:buFont typeface="Courier New" pitchFamily="49" charset="0"/>
              <a:buChar char="o"/>
            </a:pPr>
            <a:r>
              <a:rPr lang="ar-KW" sz="2600">
                <a:latin typeface="Simplified Arabic" pitchFamily="18" charset="-78"/>
                <a:cs typeface="Simplified Arabic" pitchFamily="18" charset="-78"/>
              </a:rPr>
              <a:t>تقريبا في جميع البلدان، يعتبر موضوع الحلال قضية دينية. وبالتالي، فإن أي دولة لن تتدخل بشكل عملي.</a:t>
            </a:r>
          </a:p>
          <a:p>
            <a:pPr marL="457200" indent="-457200" algn="just" rtl="1">
              <a:lnSpc>
                <a:spcPct val="200000"/>
              </a:lnSpc>
              <a:spcBef>
                <a:spcPct val="20000"/>
              </a:spcBef>
              <a:buFont typeface="Courier New" pitchFamily="49" charset="0"/>
              <a:buChar char="o"/>
            </a:pPr>
            <a:r>
              <a:rPr lang="ar-KW" sz="2600">
                <a:latin typeface="Simplified Arabic" pitchFamily="18" charset="-78"/>
                <a:cs typeface="Simplified Arabic" pitchFamily="18" charset="-78"/>
              </a:rPr>
              <a:t>وفي أحسن الأحوال، يتم تقنين موضوع الحلال من خلال ملصق العبوة.</a:t>
            </a:r>
          </a:p>
          <a:p>
            <a:pPr marL="457200" indent="-457200" algn="just" rtl="1">
              <a:lnSpc>
                <a:spcPct val="200000"/>
              </a:lnSpc>
              <a:spcBef>
                <a:spcPct val="20000"/>
              </a:spcBef>
              <a:buFont typeface="Courier New" pitchFamily="49" charset="0"/>
              <a:buChar char="o"/>
            </a:pPr>
            <a:r>
              <a:rPr lang="ar-KW" sz="2600">
                <a:latin typeface="Simplified Arabic" pitchFamily="18" charset="-78"/>
                <a:cs typeface="Simplified Arabic" pitchFamily="18" charset="-78"/>
              </a:rPr>
              <a:t>وبالتالي، فإن شهادات الحلال يقوم بها العديد من الهيئات/الجمعيات/ المجالس/ الإتحادات، وما إلى ذلك؛ على أساس الثقة ودون أي نوع من السيطرة، و</a:t>
            </a:r>
          </a:p>
          <a:p>
            <a:pPr marL="457200" indent="-457200" algn="just" rtl="1">
              <a:lnSpc>
                <a:spcPct val="200000"/>
              </a:lnSpc>
              <a:spcBef>
                <a:spcPct val="20000"/>
              </a:spcBef>
              <a:buFont typeface="Courier New" pitchFamily="49" charset="0"/>
              <a:buChar char="o"/>
            </a:pPr>
            <a:r>
              <a:rPr lang="ar-KW" sz="2600">
                <a:latin typeface="Simplified Arabic" pitchFamily="18" charset="-78"/>
                <a:cs typeface="Simplified Arabic" pitchFamily="18" charset="-78"/>
              </a:rPr>
              <a:t>حتى الآن لا يوجد معيار حلال أو شعار حلال موحد.</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fade">
                                      <p:cBhvr>
                                        <p:cTn id="7" dur="500"/>
                                        <p:tgtEl>
                                          <p:spTgt spid="921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219">
                                            <p:txEl>
                                              <p:pRg st="1" end="1"/>
                                            </p:txEl>
                                          </p:spTgt>
                                        </p:tgtEl>
                                        <p:attrNameLst>
                                          <p:attrName>style.visibility</p:attrName>
                                        </p:attrNameLst>
                                      </p:cBhvr>
                                      <p:to>
                                        <p:strVal val="visible"/>
                                      </p:to>
                                    </p:set>
                                    <p:animEffect transition="in" filter="fade">
                                      <p:cBhvr>
                                        <p:cTn id="12" dur="500"/>
                                        <p:tgtEl>
                                          <p:spTgt spid="921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219">
                                            <p:txEl>
                                              <p:pRg st="2" end="2"/>
                                            </p:txEl>
                                          </p:spTgt>
                                        </p:tgtEl>
                                        <p:attrNameLst>
                                          <p:attrName>style.visibility</p:attrName>
                                        </p:attrNameLst>
                                      </p:cBhvr>
                                      <p:to>
                                        <p:strVal val="visible"/>
                                      </p:to>
                                    </p:set>
                                    <p:animEffect transition="in" filter="fade">
                                      <p:cBhvr>
                                        <p:cTn id="17" dur="500"/>
                                        <p:tgtEl>
                                          <p:spTgt spid="921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219">
                                            <p:txEl>
                                              <p:pRg st="3" end="3"/>
                                            </p:txEl>
                                          </p:spTgt>
                                        </p:tgtEl>
                                        <p:attrNameLst>
                                          <p:attrName>style.visibility</p:attrName>
                                        </p:attrNameLst>
                                      </p:cBhvr>
                                      <p:to>
                                        <p:strVal val="visible"/>
                                      </p:to>
                                    </p:set>
                                    <p:animEffect transition="in" filter="fade">
                                      <p:cBhvr>
                                        <p:cTn id="22" dur="500"/>
                                        <p:tgtEl>
                                          <p:spTgt spid="921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4"/>
          <p:cNvSpPr txBox="1">
            <a:spLocks noChangeArrowheads="1"/>
          </p:cNvSpPr>
          <p:nvPr/>
        </p:nvSpPr>
        <p:spPr bwMode="auto">
          <a:xfrm>
            <a:off x="304800" y="381000"/>
            <a:ext cx="8382000" cy="765175"/>
          </a:xfrm>
          <a:prstGeom prst="rect">
            <a:avLst/>
          </a:prstGeom>
          <a:noFill/>
          <a:ln w="9525">
            <a:noFill/>
            <a:miter lim="800000"/>
            <a:headEnd/>
            <a:tailEnd/>
          </a:ln>
        </p:spPr>
        <p:txBody>
          <a:bodyPr>
            <a:spAutoFit/>
          </a:bodyPr>
          <a:lstStyle/>
          <a:p>
            <a:pPr marL="457200" indent="-457200" algn="just" rtl="1" eaLnBrk="0" hangingPunct="0">
              <a:lnSpc>
                <a:spcPct val="200000"/>
              </a:lnSpc>
              <a:spcBef>
                <a:spcPct val="20000"/>
              </a:spcBef>
              <a:buSzPct val="75000"/>
              <a:buFont typeface="Arial" charset="0"/>
              <a:buChar char="•"/>
            </a:pPr>
            <a:r>
              <a:rPr lang="ar-KW" sz="2500">
                <a:latin typeface="Simplified Arabic" pitchFamily="18" charset="-78"/>
                <a:cs typeface="Simplified Arabic" pitchFamily="18" charset="-78"/>
              </a:rPr>
              <a:t>سوق الحلال هو عالمي، ولكن الحلال يفسر بشكل مختلف في كل بلد مختلف.</a:t>
            </a:r>
            <a:endParaRPr lang="en-US" sz="2500">
              <a:latin typeface="Simplified Arabic" pitchFamily="18" charset="-78"/>
              <a:cs typeface="Simplified Arabic" pitchFamily="18" charset="-78"/>
            </a:endParaRPr>
          </a:p>
        </p:txBody>
      </p:sp>
      <p:sp>
        <p:nvSpPr>
          <p:cNvPr id="3" name="Text Box 4"/>
          <p:cNvSpPr txBox="1">
            <a:spLocks noChangeArrowheads="1"/>
          </p:cNvSpPr>
          <p:nvPr/>
        </p:nvSpPr>
        <p:spPr bwMode="auto">
          <a:xfrm>
            <a:off x="304800" y="1524000"/>
            <a:ext cx="8382000" cy="4973638"/>
          </a:xfrm>
          <a:prstGeom prst="rect">
            <a:avLst/>
          </a:prstGeom>
          <a:noFill/>
          <a:ln w="9525">
            <a:noFill/>
            <a:miter lim="800000"/>
            <a:headEnd/>
            <a:tailEnd/>
          </a:ln>
        </p:spPr>
        <p:txBody>
          <a:bodyPr>
            <a:spAutoFit/>
          </a:bodyPr>
          <a:lstStyle/>
          <a:p>
            <a:pPr marL="342900" indent="-342900" algn="just" rtl="1" eaLnBrk="0" hangingPunct="0">
              <a:lnSpc>
                <a:spcPct val="200000"/>
              </a:lnSpc>
              <a:spcBef>
                <a:spcPct val="20000"/>
              </a:spcBef>
              <a:buSzPct val="75000"/>
              <a:buFont typeface="Arial" charset="0"/>
              <a:buChar char="•"/>
            </a:pPr>
            <a:r>
              <a:rPr lang="ar-KW" sz="2600" b="1">
                <a:latin typeface="Simplified Arabic" pitchFamily="18" charset="-78"/>
                <a:cs typeface="Simplified Arabic" pitchFamily="18" charset="-78"/>
              </a:rPr>
              <a:t>وهناك تصور سلبي للحلال/ وتخوف من الإسلام في البلدان غير الإسلامية، يجعل من تحقيق الحلال الحقيقي تحدي آخر لا يزال يشكل تحديا في البلدان غير الإسلامية.</a:t>
            </a:r>
          </a:p>
          <a:p>
            <a:pPr marL="342900" indent="-342900" algn="just" rtl="1" eaLnBrk="0" hangingPunct="0">
              <a:lnSpc>
                <a:spcPct val="200000"/>
              </a:lnSpc>
              <a:spcBef>
                <a:spcPct val="20000"/>
              </a:spcBef>
              <a:buSzPct val="75000"/>
              <a:buFont typeface="Arial" charset="0"/>
              <a:buChar char="•"/>
            </a:pPr>
            <a:r>
              <a:rPr lang="ar-KW" sz="2600" b="1"/>
              <a:t>والتحدي الأكبر نحو تحقيق الحلال الحقيقي هو أن </a:t>
            </a:r>
            <a:r>
              <a:rPr lang="ar-KW" sz="2600" b="1">
                <a:latin typeface="Simplified Arabic" pitchFamily="18" charset="-78"/>
                <a:cs typeface="Simplified Arabic" pitchFamily="18" charset="-78"/>
              </a:rPr>
              <a:t>عامة الناس، وصناع القرار، وهيئات الإفتاء، وعلماء تكنولوجيا الأغذية لا يتوفر فيهم الحس الكافي حول المسائل المتعلقة بالحلال.</a:t>
            </a:r>
            <a:endParaRPr lang="en-US" sz="2600" b="1">
              <a:latin typeface="Simplified Arabic" pitchFamily="18" charset="-78"/>
              <a:cs typeface="Simplified Arabic" pitchFamily="18" charset="-78"/>
            </a:endParaRPr>
          </a:p>
        </p:txBody>
      </p:sp>
      <p:sp>
        <p:nvSpPr>
          <p:cNvPr id="4" name="Rectangle 3"/>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 name="Rectangle 4"/>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6" name="Rectangle 5"/>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7" name="Rectangle 6"/>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a:spLocks noChangeArrowheads="1"/>
          </p:cNvSpPr>
          <p:nvPr/>
        </p:nvSpPr>
        <p:spPr bwMode="auto">
          <a:xfrm>
            <a:off x="1219200" y="3195638"/>
            <a:ext cx="7315200" cy="461962"/>
          </a:xfrm>
          <a:prstGeom prst="rect">
            <a:avLst/>
          </a:prstGeom>
          <a:solidFill>
            <a:schemeClr val="accent6">
              <a:lumMod val="40000"/>
              <a:lumOff val="60000"/>
            </a:schemeClr>
          </a:solidFill>
          <a:ln>
            <a:noFill/>
          </a:ln>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rtl="1">
              <a:defRPr/>
            </a:pPr>
            <a:r>
              <a:rPr lang="ar-KW" sz="2400" b="1" dirty="0" smtClean="0">
                <a:latin typeface="Simplified Arabic" pitchFamily="18" charset="-78"/>
                <a:cs typeface="Simplified Arabic" pitchFamily="18" charset="-78"/>
              </a:rPr>
              <a:t>11 تحدي</a:t>
            </a:r>
            <a:endParaRPr lang="en-US" sz="2400" b="1" dirty="0">
              <a:latin typeface="Simplified Arabic" pitchFamily="18" charset="-78"/>
              <a:cs typeface="Simplified Arabic" pitchFamily="18" charset="-78"/>
            </a:endParaRPr>
          </a:p>
        </p:txBody>
      </p:sp>
      <p:cxnSp>
        <p:nvCxnSpPr>
          <p:cNvPr id="33" name="Elbow Connector 32"/>
          <p:cNvCxnSpPr/>
          <p:nvPr/>
        </p:nvCxnSpPr>
        <p:spPr>
          <a:xfrm rot="5400000">
            <a:off x="2996406" y="2234407"/>
            <a:ext cx="331787" cy="3124200"/>
          </a:xfrm>
          <a:prstGeom prst="bentConnector3">
            <a:avLst/>
          </a:prstGeom>
          <a:ln>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4" name="Elbow Connector 33"/>
          <p:cNvCxnSpPr/>
          <p:nvPr/>
        </p:nvCxnSpPr>
        <p:spPr>
          <a:xfrm rot="16200000" flipH="1">
            <a:off x="6044406" y="2310607"/>
            <a:ext cx="331787" cy="2971800"/>
          </a:xfrm>
          <a:prstGeom prst="bentConnector3">
            <a:avLst/>
          </a:prstGeom>
          <a:ln>
            <a:solidFill>
              <a:schemeClr val="accent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2" name="Group 87"/>
          <p:cNvGrpSpPr>
            <a:grpSpLocks/>
          </p:cNvGrpSpPr>
          <p:nvPr/>
        </p:nvGrpSpPr>
        <p:grpSpPr bwMode="auto">
          <a:xfrm>
            <a:off x="304800" y="533400"/>
            <a:ext cx="1981200" cy="2286000"/>
            <a:chOff x="152400" y="1066800"/>
            <a:chExt cx="1981200" cy="2286000"/>
          </a:xfrm>
        </p:grpSpPr>
        <p:sp>
          <p:nvSpPr>
            <p:cNvPr id="10282" name="TextBox 5"/>
            <p:cNvSpPr txBox="1">
              <a:spLocks noChangeArrowheads="1"/>
            </p:cNvSpPr>
            <p:nvPr/>
          </p:nvSpPr>
          <p:spPr bwMode="auto">
            <a:xfrm>
              <a:off x="322263" y="1982788"/>
              <a:ext cx="1582737" cy="707886"/>
            </a:xfrm>
            <a:prstGeom prst="rect">
              <a:avLst/>
            </a:prstGeom>
            <a:noFill/>
            <a:ln w="9525">
              <a:noFill/>
              <a:miter lim="800000"/>
              <a:headEnd/>
              <a:tailEnd/>
            </a:ln>
          </p:spPr>
          <p:txBody>
            <a:bodyPr>
              <a:spAutoFit/>
            </a:bodyPr>
            <a:lstStyle/>
            <a:p>
              <a:pPr algn="ctr" rtl="1"/>
              <a:r>
                <a:rPr lang="ar-KW" sz="2000" b="1">
                  <a:latin typeface="Simplified Arabic" pitchFamily="18" charset="-78"/>
                  <a:cs typeface="Simplified Arabic" pitchFamily="18" charset="-78"/>
                </a:rPr>
                <a:t>غياب الوعي بثقافة الحلال</a:t>
              </a:r>
              <a:endParaRPr lang="en-US" sz="2000" b="1">
                <a:latin typeface="Simplified Arabic" pitchFamily="18" charset="-78"/>
                <a:cs typeface="Simplified Arabic" pitchFamily="18" charset="-78"/>
              </a:endParaRPr>
            </a:p>
          </p:txBody>
        </p:sp>
        <p:sp>
          <p:nvSpPr>
            <p:cNvPr id="7" name="Rectangle 6"/>
            <p:cNvSpPr/>
            <p:nvPr/>
          </p:nvSpPr>
          <p:spPr>
            <a:xfrm>
              <a:off x="152400" y="1066800"/>
              <a:ext cx="1981200" cy="2286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a:defRPr/>
              </a:pPr>
              <a:endParaRPr lang="en-US"/>
            </a:p>
          </p:txBody>
        </p:sp>
        <p:sp>
          <p:nvSpPr>
            <p:cNvPr id="10284" name="TextBox 35"/>
            <p:cNvSpPr txBox="1">
              <a:spLocks noChangeArrowheads="1"/>
            </p:cNvSpPr>
            <p:nvPr/>
          </p:nvSpPr>
          <p:spPr bwMode="auto">
            <a:xfrm>
              <a:off x="838200" y="1304161"/>
              <a:ext cx="457200" cy="523220"/>
            </a:xfrm>
            <a:prstGeom prst="rect">
              <a:avLst/>
            </a:prstGeom>
            <a:noFill/>
            <a:ln w="9525">
              <a:noFill/>
              <a:miter lim="800000"/>
              <a:headEnd/>
              <a:tailEnd/>
            </a:ln>
          </p:spPr>
          <p:txBody>
            <a:bodyPr>
              <a:spAutoFit/>
            </a:bodyPr>
            <a:lstStyle/>
            <a:p>
              <a:pPr algn="ctr" rtl="1"/>
              <a:r>
                <a:rPr lang="en-US" sz="2800" b="1">
                  <a:solidFill>
                    <a:srgbClr val="0070C0"/>
                  </a:solidFill>
                  <a:cs typeface="Arial" charset="0"/>
                </a:rPr>
                <a:t>1</a:t>
              </a:r>
            </a:p>
          </p:txBody>
        </p:sp>
      </p:grpSp>
      <p:grpSp>
        <p:nvGrpSpPr>
          <p:cNvPr id="3" name="Group 88"/>
          <p:cNvGrpSpPr>
            <a:grpSpLocks/>
          </p:cNvGrpSpPr>
          <p:nvPr/>
        </p:nvGrpSpPr>
        <p:grpSpPr bwMode="auto">
          <a:xfrm>
            <a:off x="2590800" y="538163"/>
            <a:ext cx="1905000" cy="2286000"/>
            <a:chOff x="2438400" y="1071315"/>
            <a:chExt cx="1905000" cy="2286000"/>
          </a:xfrm>
        </p:grpSpPr>
        <p:sp>
          <p:nvSpPr>
            <p:cNvPr id="9" name="Rectangle 8"/>
            <p:cNvSpPr/>
            <p:nvPr/>
          </p:nvSpPr>
          <p:spPr>
            <a:xfrm>
              <a:off x="2438400" y="1071315"/>
              <a:ext cx="1905000" cy="2286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a:defRPr/>
              </a:pPr>
              <a:endParaRPr lang="en-US"/>
            </a:p>
          </p:txBody>
        </p:sp>
        <p:sp>
          <p:nvSpPr>
            <p:cNvPr id="10280" name="TextBox 36"/>
            <p:cNvSpPr txBox="1">
              <a:spLocks noChangeArrowheads="1"/>
            </p:cNvSpPr>
            <p:nvPr/>
          </p:nvSpPr>
          <p:spPr bwMode="auto">
            <a:xfrm>
              <a:off x="3226795" y="1304161"/>
              <a:ext cx="457200" cy="523220"/>
            </a:xfrm>
            <a:prstGeom prst="rect">
              <a:avLst/>
            </a:prstGeom>
            <a:noFill/>
            <a:ln w="9525">
              <a:noFill/>
              <a:miter lim="800000"/>
              <a:headEnd/>
              <a:tailEnd/>
            </a:ln>
          </p:spPr>
          <p:txBody>
            <a:bodyPr>
              <a:spAutoFit/>
            </a:bodyPr>
            <a:lstStyle/>
            <a:p>
              <a:pPr algn="ctr" rtl="1"/>
              <a:r>
                <a:rPr lang="en-US" sz="2800" b="1">
                  <a:solidFill>
                    <a:srgbClr val="0070C0"/>
                  </a:solidFill>
                  <a:cs typeface="Arial" charset="0"/>
                </a:rPr>
                <a:t>2</a:t>
              </a:r>
            </a:p>
          </p:txBody>
        </p:sp>
        <p:sp>
          <p:nvSpPr>
            <p:cNvPr id="10281" name="TextBox 41"/>
            <p:cNvSpPr txBox="1">
              <a:spLocks noChangeArrowheads="1"/>
            </p:cNvSpPr>
            <p:nvPr/>
          </p:nvSpPr>
          <p:spPr bwMode="auto">
            <a:xfrm>
              <a:off x="2590800" y="1981200"/>
              <a:ext cx="1676400" cy="830997"/>
            </a:xfrm>
            <a:prstGeom prst="rect">
              <a:avLst/>
            </a:prstGeom>
            <a:noFill/>
            <a:ln w="9525">
              <a:noFill/>
              <a:miter lim="800000"/>
              <a:headEnd/>
              <a:tailEnd/>
            </a:ln>
          </p:spPr>
          <p:txBody>
            <a:bodyPr>
              <a:spAutoFit/>
            </a:bodyPr>
            <a:lstStyle/>
            <a:p>
              <a:pPr algn="ctr" rtl="1"/>
              <a:r>
                <a:rPr lang="ar-KW" sz="2400" b="1">
                  <a:latin typeface="Simplified Arabic" pitchFamily="18" charset="-78"/>
                  <a:cs typeface="Simplified Arabic" pitchFamily="18" charset="-78"/>
                </a:rPr>
                <a:t>شكوك في معايير الحلال</a:t>
              </a:r>
              <a:endParaRPr lang="en-US" sz="2400" b="1">
                <a:latin typeface="Simplified Arabic" pitchFamily="18" charset="-78"/>
                <a:cs typeface="Simplified Arabic" pitchFamily="18" charset="-78"/>
              </a:endParaRPr>
            </a:p>
          </p:txBody>
        </p:sp>
      </p:grpSp>
      <p:grpSp>
        <p:nvGrpSpPr>
          <p:cNvPr id="5" name="Group 89"/>
          <p:cNvGrpSpPr>
            <a:grpSpLocks/>
          </p:cNvGrpSpPr>
          <p:nvPr/>
        </p:nvGrpSpPr>
        <p:grpSpPr bwMode="auto">
          <a:xfrm>
            <a:off x="4724400" y="538163"/>
            <a:ext cx="1828800" cy="2286000"/>
            <a:chOff x="4572000" y="1071315"/>
            <a:chExt cx="1828800" cy="2286000"/>
          </a:xfrm>
        </p:grpSpPr>
        <p:sp>
          <p:nvSpPr>
            <p:cNvPr id="11" name="Rectangle 10"/>
            <p:cNvSpPr/>
            <p:nvPr/>
          </p:nvSpPr>
          <p:spPr>
            <a:xfrm>
              <a:off x="4572000" y="1071315"/>
              <a:ext cx="1828800" cy="2286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a:defRPr/>
              </a:pPr>
              <a:endParaRPr lang="en-US"/>
            </a:p>
          </p:txBody>
        </p:sp>
        <p:sp>
          <p:nvSpPr>
            <p:cNvPr id="10277" name="TextBox 37"/>
            <p:cNvSpPr txBox="1">
              <a:spLocks noChangeArrowheads="1"/>
            </p:cNvSpPr>
            <p:nvPr/>
          </p:nvSpPr>
          <p:spPr bwMode="auto">
            <a:xfrm>
              <a:off x="5105400" y="1299212"/>
              <a:ext cx="457200" cy="523220"/>
            </a:xfrm>
            <a:prstGeom prst="rect">
              <a:avLst/>
            </a:prstGeom>
            <a:noFill/>
            <a:ln w="9525">
              <a:noFill/>
              <a:miter lim="800000"/>
              <a:headEnd/>
              <a:tailEnd/>
            </a:ln>
          </p:spPr>
          <p:txBody>
            <a:bodyPr>
              <a:spAutoFit/>
            </a:bodyPr>
            <a:lstStyle/>
            <a:p>
              <a:pPr algn="ctr" rtl="1"/>
              <a:r>
                <a:rPr lang="en-US" sz="2800" b="1">
                  <a:solidFill>
                    <a:srgbClr val="0070C0"/>
                  </a:solidFill>
                  <a:cs typeface="Arial" charset="0"/>
                </a:rPr>
                <a:t>3</a:t>
              </a:r>
            </a:p>
          </p:txBody>
        </p:sp>
        <p:sp>
          <p:nvSpPr>
            <p:cNvPr id="10278" name="TextBox 42"/>
            <p:cNvSpPr txBox="1">
              <a:spLocks noChangeArrowheads="1"/>
            </p:cNvSpPr>
            <p:nvPr/>
          </p:nvSpPr>
          <p:spPr bwMode="auto">
            <a:xfrm>
              <a:off x="4724400" y="1876177"/>
              <a:ext cx="1404938" cy="707886"/>
            </a:xfrm>
            <a:prstGeom prst="rect">
              <a:avLst/>
            </a:prstGeom>
            <a:noFill/>
            <a:ln w="9525">
              <a:noFill/>
              <a:miter lim="800000"/>
              <a:headEnd/>
              <a:tailEnd/>
            </a:ln>
          </p:spPr>
          <p:txBody>
            <a:bodyPr>
              <a:spAutoFit/>
            </a:bodyPr>
            <a:lstStyle/>
            <a:p>
              <a:pPr algn="ctr" rtl="1"/>
              <a:r>
                <a:rPr lang="ar-KW" sz="2000" b="1">
                  <a:latin typeface="Simplified Arabic" pitchFamily="18" charset="-78"/>
                  <a:cs typeface="Simplified Arabic" pitchFamily="18" charset="-78"/>
                </a:rPr>
                <a:t>عدم وجود مختبرات حلال</a:t>
              </a:r>
              <a:endParaRPr lang="en-US" sz="2000" b="1">
                <a:latin typeface="Simplified Arabic" pitchFamily="18" charset="-78"/>
                <a:cs typeface="Simplified Arabic" pitchFamily="18" charset="-78"/>
              </a:endParaRPr>
            </a:p>
          </p:txBody>
        </p:sp>
      </p:grpSp>
      <p:grpSp>
        <p:nvGrpSpPr>
          <p:cNvPr id="6" name="Group 90"/>
          <p:cNvGrpSpPr>
            <a:grpSpLocks/>
          </p:cNvGrpSpPr>
          <p:nvPr/>
        </p:nvGrpSpPr>
        <p:grpSpPr bwMode="auto">
          <a:xfrm>
            <a:off x="6858000" y="533400"/>
            <a:ext cx="1828800" cy="2286000"/>
            <a:chOff x="6705600" y="1066800"/>
            <a:chExt cx="1828800" cy="2286000"/>
          </a:xfrm>
        </p:grpSpPr>
        <p:sp>
          <p:nvSpPr>
            <p:cNvPr id="49" name="Rectangle 48"/>
            <p:cNvSpPr/>
            <p:nvPr/>
          </p:nvSpPr>
          <p:spPr>
            <a:xfrm>
              <a:off x="6705600" y="1066800"/>
              <a:ext cx="1828800" cy="2286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a:defRPr/>
              </a:pPr>
              <a:endParaRPr lang="en-US"/>
            </a:p>
          </p:txBody>
        </p:sp>
        <p:sp>
          <p:nvSpPr>
            <p:cNvPr id="10274" name="TextBox 49"/>
            <p:cNvSpPr txBox="1">
              <a:spLocks noChangeArrowheads="1"/>
            </p:cNvSpPr>
            <p:nvPr/>
          </p:nvSpPr>
          <p:spPr bwMode="auto">
            <a:xfrm>
              <a:off x="7239000" y="1294697"/>
              <a:ext cx="457200" cy="523220"/>
            </a:xfrm>
            <a:prstGeom prst="rect">
              <a:avLst/>
            </a:prstGeom>
            <a:noFill/>
            <a:ln w="9525">
              <a:noFill/>
              <a:miter lim="800000"/>
              <a:headEnd/>
              <a:tailEnd/>
            </a:ln>
          </p:spPr>
          <p:txBody>
            <a:bodyPr>
              <a:spAutoFit/>
            </a:bodyPr>
            <a:lstStyle/>
            <a:p>
              <a:pPr algn="ctr" rtl="1"/>
              <a:r>
                <a:rPr lang="en-US" sz="2800" b="1">
                  <a:solidFill>
                    <a:srgbClr val="0070C0"/>
                  </a:solidFill>
                  <a:cs typeface="Arial" charset="0"/>
                </a:rPr>
                <a:t>4</a:t>
              </a:r>
            </a:p>
          </p:txBody>
        </p:sp>
        <p:sp>
          <p:nvSpPr>
            <p:cNvPr id="10275" name="TextBox 50"/>
            <p:cNvSpPr txBox="1">
              <a:spLocks noChangeArrowheads="1"/>
            </p:cNvSpPr>
            <p:nvPr/>
          </p:nvSpPr>
          <p:spPr bwMode="auto">
            <a:xfrm>
              <a:off x="6857999" y="1872446"/>
              <a:ext cx="1524001" cy="1015663"/>
            </a:xfrm>
            <a:prstGeom prst="rect">
              <a:avLst/>
            </a:prstGeom>
            <a:noFill/>
            <a:ln w="9525">
              <a:noFill/>
              <a:miter lim="800000"/>
              <a:headEnd/>
              <a:tailEnd/>
            </a:ln>
          </p:spPr>
          <p:txBody>
            <a:bodyPr>
              <a:spAutoFit/>
            </a:bodyPr>
            <a:lstStyle/>
            <a:p>
              <a:pPr algn="ctr" rtl="1" eaLnBrk="0" hangingPunct="0"/>
              <a:r>
                <a:rPr lang="ar-KW" sz="2000" b="1">
                  <a:latin typeface="Simplified Arabic" pitchFamily="18" charset="-78"/>
                  <a:cs typeface="Simplified Arabic" pitchFamily="18" charset="-78"/>
                </a:rPr>
                <a:t>صعوبة الحصول على مكونات حلال بديلة</a:t>
              </a:r>
              <a:endParaRPr lang="en-US" sz="2000" b="1">
                <a:latin typeface="Simplified Arabic" pitchFamily="18" charset="-78"/>
                <a:cs typeface="Simplified Arabic" pitchFamily="18" charset="-78"/>
              </a:endParaRPr>
            </a:p>
          </p:txBody>
        </p:sp>
      </p:grpSp>
      <p:grpSp>
        <p:nvGrpSpPr>
          <p:cNvPr id="8" name="Group 91"/>
          <p:cNvGrpSpPr>
            <a:grpSpLocks/>
          </p:cNvGrpSpPr>
          <p:nvPr/>
        </p:nvGrpSpPr>
        <p:grpSpPr bwMode="auto">
          <a:xfrm>
            <a:off x="304800" y="3957638"/>
            <a:ext cx="1981200" cy="2286000"/>
            <a:chOff x="152400" y="4491285"/>
            <a:chExt cx="1981200" cy="2286000"/>
          </a:xfrm>
        </p:grpSpPr>
        <p:sp>
          <p:nvSpPr>
            <p:cNvPr id="10270" name="TextBox 51"/>
            <p:cNvSpPr txBox="1">
              <a:spLocks noChangeArrowheads="1"/>
            </p:cNvSpPr>
            <p:nvPr/>
          </p:nvSpPr>
          <p:spPr bwMode="auto">
            <a:xfrm>
              <a:off x="322556" y="5407967"/>
              <a:ext cx="1582444" cy="1323439"/>
            </a:xfrm>
            <a:prstGeom prst="rect">
              <a:avLst/>
            </a:prstGeom>
            <a:noFill/>
            <a:ln w="9525">
              <a:noFill/>
              <a:miter lim="800000"/>
              <a:headEnd/>
              <a:tailEnd/>
            </a:ln>
          </p:spPr>
          <p:txBody>
            <a:bodyPr>
              <a:spAutoFit/>
            </a:bodyPr>
            <a:lstStyle/>
            <a:p>
              <a:pPr algn="ctr" rtl="1"/>
              <a:r>
                <a:rPr lang="ar-KW" sz="2000" b="1">
                  <a:latin typeface="Simplified Arabic" pitchFamily="18" charset="-78"/>
                  <a:cs typeface="Simplified Arabic" pitchFamily="18" charset="-78"/>
                </a:rPr>
                <a:t>شعارات الحلال في بعض الأحيان ليست في موضع ترحيب</a:t>
              </a:r>
              <a:endParaRPr lang="en-US" sz="2000" b="1">
                <a:latin typeface="Simplified Arabic" pitchFamily="18" charset="-78"/>
                <a:cs typeface="Simplified Arabic" pitchFamily="18" charset="-78"/>
              </a:endParaRPr>
            </a:p>
          </p:txBody>
        </p:sp>
        <p:sp>
          <p:nvSpPr>
            <p:cNvPr id="53" name="Rectangle 52"/>
            <p:cNvSpPr/>
            <p:nvPr/>
          </p:nvSpPr>
          <p:spPr>
            <a:xfrm>
              <a:off x="152400" y="4491285"/>
              <a:ext cx="1981200" cy="2286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a:defRPr/>
              </a:pPr>
              <a:endParaRPr lang="en-US"/>
            </a:p>
          </p:txBody>
        </p:sp>
        <p:sp>
          <p:nvSpPr>
            <p:cNvPr id="10272" name="TextBox 55"/>
            <p:cNvSpPr txBox="1">
              <a:spLocks noChangeArrowheads="1"/>
            </p:cNvSpPr>
            <p:nvPr/>
          </p:nvSpPr>
          <p:spPr bwMode="auto">
            <a:xfrm>
              <a:off x="838200" y="4728646"/>
              <a:ext cx="457200" cy="523220"/>
            </a:xfrm>
            <a:prstGeom prst="rect">
              <a:avLst/>
            </a:prstGeom>
            <a:noFill/>
            <a:ln w="9525">
              <a:noFill/>
              <a:miter lim="800000"/>
              <a:headEnd/>
              <a:tailEnd/>
            </a:ln>
          </p:spPr>
          <p:txBody>
            <a:bodyPr>
              <a:spAutoFit/>
            </a:bodyPr>
            <a:lstStyle/>
            <a:p>
              <a:pPr algn="ctr" rtl="1"/>
              <a:r>
                <a:rPr lang="en-US" sz="2800" b="1">
                  <a:solidFill>
                    <a:srgbClr val="0070C0"/>
                  </a:solidFill>
                  <a:cs typeface="Arial" charset="0"/>
                </a:rPr>
                <a:t>5</a:t>
              </a:r>
            </a:p>
          </p:txBody>
        </p:sp>
      </p:grpSp>
      <p:grpSp>
        <p:nvGrpSpPr>
          <p:cNvPr id="10" name="Group 92"/>
          <p:cNvGrpSpPr>
            <a:grpSpLocks/>
          </p:cNvGrpSpPr>
          <p:nvPr/>
        </p:nvGrpSpPr>
        <p:grpSpPr bwMode="auto">
          <a:xfrm>
            <a:off x="2590800" y="3962400"/>
            <a:ext cx="1905000" cy="2286000"/>
            <a:chOff x="2438400" y="4495800"/>
            <a:chExt cx="1905000" cy="2286000"/>
          </a:xfrm>
        </p:grpSpPr>
        <p:sp>
          <p:nvSpPr>
            <p:cNvPr id="54" name="Rectangle 53"/>
            <p:cNvSpPr/>
            <p:nvPr/>
          </p:nvSpPr>
          <p:spPr>
            <a:xfrm>
              <a:off x="2438400" y="4495800"/>
              <a:ext cx="1905000" cy="2286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a:defRPr/>
              </a:pPr>
              <a:endParaRPr lang="en-US"/>
            </a:p>
          </p:txBody>
        </p:sp>
        <p:sp>
          <p:nvSpPr>
            <p:cNvPr id="10268" name="TextBox 56"/>
            <p:cNvSpPr txBox="1">
              <a:spLocks noChangeArrowheads="1"/>
            </p:cNvSpPr>
            <p:nvPr/>
          </p:nvSpPr>
          <p:spPr bwMode="auto">
            <a:xfrm>
              <a:off x="3226795" y="4728646"/>
              <a:ext cx="457200" cy="523220"/>
            </a:xfrm>
            <a:prstGeom prst="rect">
              <a:avLst/>
            </a:prstGeom>
            <a:noFill/>
            <a:ln w="9525">
              <a:noFill/>
              <a:miter lim="800000"/>
              <a:headEnd/>
              <a:tailEnd/>
            </a:ln>
          </p:spPr>
          <p:txBody>
            <a:bodyPr>
              <a:spAutoFit/>
            </a:bodyPr>
            <a:lstStyle/>
            <a:p>
              <a:pPr algn="ctr" rtl="1"/>
              <a:r>
                <a:rPr lang="en-US" sz="2800" b="1">
                  <a:solidFill>
                    <a:srgbClr val="0070C0"/>
                  </a:solidFill>
                  <a:cs typeface="Arial" charset="0"/>
                </a:rPr>
                <a:t>6</a:t>
              </a:r>
            </a:p>
          </p:txBody>
        </p:sp>
        <p:sp>
          <p:nvSpPr>
            <p:cNvPr id="10269" name="TextBox 58"/>
            <p:cNvSpPr txBox="1">
              <a:spLocks noChangeArrowheads="1"/>
            </p:cNvSpPr>
            <p:nvPr/>
          </p:nvSpPr>
          <p:spPr bwMode="auto">
            <a:xfrm>
              <a:off x="2438400" y="5405438"/>
              <a:ext cx="1828800" cy="707886"/>
            </a:xfrm>
            <a:prstGeom prst="rect">
              <a:avLst/>
            </a:prstGeom>
            <a:noFill/>
            <a:ln w="9525">
              <a:noFill/>
              <a:miter lim="800000"/>
              <a:headEnd/>
              <a:tailEnd/>
            </a:ln>
          </p:spPr>
          <p:txBody>
            <a:bodyPr>
              <a:spAutoFit/>
            </a:bodyPr>
            <a:lstStyle/>
            <a:p>
              <a:pPr algn="just" rtl="1" eaLnBrk="0" hangingPunct="0"/>
              <a:r>
                <a:rPr lang="ar-KW" sz="2000" b="1">
                  <a:latin typeface="Simplified Arabic" pitchFamily="18" charset="-78"/>
                  <a:cs typeface="Simplified Arabic" pitchFamily="18" charset="-78"/>
                </a:rPr>
                <a:t>يمتلك سوق الحلال شركات غير مسلمة</a:t>
              </a:r>
              <a:endParaRPr lang="en-US" sz="2000" b="1">
                <a:latin typeface="Simplified Arabic" pitchFamily="18" charset="-78"/>
                <a:cs typeface="Simplified Arabic" pitchFamily="18" charset="-78"/>
              </a:endParaRPr>
            </a:p>
          </p:txBody>
        </p:sp>
      </p:grpSp>
      <p:grpSp>
        <p:nvGrpSpPr>
          <p:cNvPr id="12" name="Group 93"/>
          <p:cNvGrpSpPr>
            <a:grpSpLocks/>
          </p:cNvGrpSpPr>
          <p:nvPr/>
        </p:nvGrpSpPr>
        <p:grpSpPr bwMode="auto">
          <a:xfrm>
            <a:off x="4724400" y="3962400"/>
            <a:ext cx="1828800" cy="2286000"/>
            <a:chOff x="4572000" y="4495800"/>
            <a:chExt cx="1828801" cy="2286000"/>
          </a:xfrm>
        </p:grpSpPr>
        <p:sp>
          <p:nvSpPr>
            <p:cNvPr id="55" name="Rectangle 54"/>
            <p:cNvSpPr/>
            <p:nvPr/>
          </p:nvSpPr>
          <p:spPr>
            <a:xfrm>
              <a:off x="4572000" y="4495800"/>
              <a:ext cx="1828801" cy="2286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a:defRPr/>
              </a:pPr>
              <a:endParaRPr lang="en-US"/>
            </a:p>
          </p:txBody>
        </p:sp>
        <p:sp>
          <p:nvSpPr>
            <p:cNvPr id="10265" name="TextBox 57"/>
            <p:cNvSpPr txBox="1">
              <a:spLocks noChangeArrowheads="1"/>
            </p:cNvSpPr>
            <p:nvPr/>
          </p:nvSpPr>
          <p:spPr bwMode="auto">
            <a:xfrm>
              <a:off x="5105400" y="4723697"/>
              <a:ext cx="457200" cy="523220"/>
            </a:xfrm>
            <a:prstGeom prst="rect">
              <a:avLst/>
            </a:prstGeom>
            <a:noFill/>
            <a:ln w="9525">
              <a:noFill/>
              <a:miter lim="800000"/>
              <a:headEnd/>
              <a:tailEnd/>
            </a:ln>
          </p:spPr>
          <p:txBody>
            <a:bodyPr>
              <a:spAutoFit/>
            </a:bodyPr>
            <a:lstStyle/>
            <a:p>
              <a:pPr algn="ctr" rtl="1"/>
              <a:r>
                <a:rPr lang="en-US" sz="2800" b="1">
                  <a:solidFill>
                    <a:srgbClr val="0070C0"/>
                  </a:solidFill>
                  <a:cs typeface="Arial" charset="0"/>
                </a:rPr>
                <a:t>7</a:t>
              </a:r>
            </a:p>
          </p:txBody>
        </p:sp>
        <p:sp>
          <p:nvSpPr>
            <p:cNvPr id="10266" name="TextBox 59"/>
            <p:cNvSpPr txBox="1">
              <a:spLocks noChangeArrowheads="1"/>
            </p:cNvSpPr>
            <p:nvPr/>
          </p:nvSpPr>
          <p:spPr bwMode="auto">
            <a:xfrm>
              <a:off x="4587875" y="5300663"/>
              <a:ext cx="1812926" cy="923330"/>
            </a:xfrm>
            <a:prstGeom prst="rect">
              <a:avLst/>
            </a:prstGeom>
            <a:noFill/>
            <a:ln w="9525">
              <a:noFill/>
              <a:miter lim="800000"/>
              <a:headEnd/>
              <a:tailEnd/>
            </a:ln>
          </p:spPr>
          <p:txBody>
            <a:bodyPr>
              <a:spAutoFit/>
            </a:bodyPr>
            <a:lstStyle/>
            <a:p>
              <a:pPr algn="ctr" rtl="1"/>
              <a:r>
                <a:rPr lang="ar-KW" b="1">
                  <a:latin typeface="Simplified Arabic" pitchFamily="18" charset="-78"/>
                  <a:cs typeface="Simplified Arabic" pitchFamily="18" charset="-78"/>
                </a:rPr>
                <a:t>الحكومات المسلمة واهمة في سيطرتها على الحلال</a:t>
              </a:r>
              <a:endParaRPr lang="en-US" b="1">
                <a:latin typeface="Simplified Arabic" pitchFamily="18" charset="-78"/>
                <a:cs typeface="Simplified Arabic" pitchFamily="18" charset="-78"/>
              </a:endParaRPr>
            </a:p>
          </p:txBody>
        </p:sp>
      </p:grpSp>
      <p:grpSp>
        <p:nvGrpSpPr>
          <p:cNvPr id="13" name="Group 94"/>
          <p:cNvGrpSpPr>
            <a:grpSpLocks/>
          </p:cNvGrpSpPr>
          <p:nvPr/>
        </p:nvGrpSpPr>
        <p:grpSpPr bwMode="auto">
          <a:xfrm>
            <a:off x="6858000" y="3957638"/>
            <a:ext cx="1828800" cy="2286000"/>
            <a:chOff x="6705600" y="4491285"/>
            <a:chExt cx="1828801" cy="2286000"/>
          </a:xfrm>
        </p:grpSpPr>
        <p:sp>
          <p:nvSpPr>
            <p:cNvPr id="61" name="Rectangle 60"/>
            <p:cNvSpPr/>
            <p:nvPr/>
          </p:nvSpPr>
          <p:spPr>
            <a:xfrm>
              <a:off x="6705600" y="4491285"/>
              <a:ext cx="1828801" cy="2286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1">
                <a:defRPr/>
              </a:pPr>
              <a:endParaRPr lang="en-US"/>
            </a:p>
          </p:txBody>
        </p:sp>
        <p:sp>
          <p:nvSpPr>
            <p:cNvPr id="10262" name="TextBox 61"/>
            <p:cNvSpPr txBox="1">
              <a:spLocks noChangeArrowheads="1"/>
            </p:cNvSpPr>
            <p:nvPr/>
          </p:nvSpPr>
          <p:spPr bwMode="auto">
            <a:xfrm>
              <a:off x="7239000" y="4719182"/>
              <a:ext cx="457200" cy="523220"/>
            </a:xfrm>
            <a:prstGeom prst="rect">
              <a:avLst/>
            </a:prstGeom>
            <a:noFill/>
            <a:ln w="9525">
              <a:noFill/>
              <a:miter lim="800000"/>
              <a:headEnd/>
              <a:tailEnd/>
            </a:ln>
          </p:spPr>
          <p:txBody>
            <a:bodyPr>
              <a:spAutoFit/>
            </a:bodyPr>
            <a:lstStyle/>
            <a:p>
              <a:pPr algn="ctr" rtl="1"/>
              <a:r>
                <a:rPr lang="en-US" sz="2800" b="1">
                  <a:solidFill>
                    <a:srgbClr val="0070C0"/>
                  </a:solidFill>
                  <a:cs typeface="Arial" charset="0"/>
                </a:rPr>
                <a:t>8</a:t>
              </a:r>
            </a:p>
          </p:txBody>
        </p:sp>
        <p:sp>
          <p:nvSpPr>
            <p:cNvPr id="10263" name="TextBox 62"/>
            <p:cNvSpPr txBox="1">
              <a:spLocks noChangeArrowheads="1"/>
            </p:cNvSpPr>
            <p:nvPr/>
          </p:nvSpPr>
          <p:spPr bwMode="auto">
            <a:xfrm>
              <a:off x="6705600" y="5296147"/>
              <a:ext cx="1828801" cy="1200329"/>
            </a:xfrm>
            <a:prstGeom prst="rect">
              <a:avLst/>
            </a:prstGeom>
            <a:noFill/>
            <a:ln w="9525">
              <a:noFill/>
              <a:miter lim="800000"/>
              <a:headEnd/>
              <a:tailEnd/>
            </a:ln>
          </p:spPr>
          <p:txBody>
            <a:bodyPr>
              <a:spAutoFit/>
            </a:bodyPr>
            <a:lstStyle/>
            <a:p>
              <a:pPr algn="ctr" rtl="1"/>
              <a:r>
                <a:rPr lang="ar-KW" b="1">
                  <a:latin typeface="Simplified Arabic" pitchFamily="18" charset="-78"/>
                  <a:cs typeface="Simplified Arabic" pitchFamily="18" charset="-78"/>
                </a:rPr>
                <a:t>هيئات الإفتاء أقل تأهيلا لتقديم الفتوى الدينية حول النوازل في الحلال</a:t>
              </a:r>
              <a:endParaRPr lang="en-US" b="1">
                <a:latin typeface="Simplified Arabic" pitchFamily="18" charset="-78"/>
                <a:cs typeface="Simplified Arabic" pitchFamily="18" charset="-78"/>
              </a:endParaRPr>
            </a:p>
          </p:txBody>
        </p:sp>
      </p:grpSp>
      <p:cxnSp>
        <p:nvCxnSpPr>
          <p:cNvPr id="69" name="Straight Arrow Connector 68"/>
          <p:cNvCxnSpPr/>
          <p:nvPr/>
        </p:nvCxnSpPr>
        <p:spPr>
          <a:xfrm>
            <a:off x="5486400" y="3797300"/>
            <a:ext cx="0" cy="1603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p:nvPr/>
        </p:nvCxnSpPr>
        <p:spPr>
          <a:xfrm>
            <a:off x="3657600" y="3810000"/>
            <a:ext cx="0" cy="1619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flipH="1">
            <a:off x="1600200" y="2971800"/>
            <a:ext cx="6096000" cy="127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p:nvPr/>
        </p:nvCxnSpPr>
        <p:spPr>
          <a:xfrm flipV="1">
            <a:off x="7620000" y="2824163"/>
            <a:ext cx="0" cy="1476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p:nvPr/>
        </p:nvCxnSpPr>
        <p:spPr>
          <a:xfrm flipV="1">
            <a:off x="5562600" y="2819400"/>
            <a:ext cx="0" cy="1476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p:nvPr/>
        </p:nvCxnSpPr>
        <p:spPr>
          <a:xfrm flipV="1">
            <a:off x="3657600" y="2824163"/>
            <a:ext cx="0" cy="1476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p:nvPr/>
        </p:nvCxnSpPr>
        <p:spPr>
          <a:xfrm flipV="1">
            <a:off x="1600200" y="2819400"/>
            <a:ext cx="0" cy="1476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flipV="1">
            <a:off x="4724400" y="2971800"/>
            <a:ext cx="0" cy="261938"/>
          </a:xfrm>
          <a:prstGeom prst="line">
            <a:avLst/>
          </a:prstGeom>
        </p:spPr>
        <p:style>
          <a:lnRef idx="1">
            <a:schemeClr val="accent1"/>
          </a:lnRef>
          <a:fillRef idx="0">
            <a:schemeClr val="accent1"/>
          </a:fillRef>
          <a:effectRef idx="0">
            <a:schemeClr val="accent1"/>
          </a:effectRef>
          <a:fontRef idx="minor">
            <a:schemeClr val="tx1"/>
          </a:fontRef>
        </p:style>
      </p:cxnSp>
      <p:sp>
        <p:nvSpPr>
          <p:cNvPr id="45" name="Rectangle 44"/>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6" name="Rectangle 45"/>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7" name="Rectangle 46"/>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8" name="Rectangle 47"/>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500"/>
                                        <p:tgtEl>
                                          <p:spTgt spid="10"/>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0" presetClass="entr" presetSubtype="0" fill="hold"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fade">
                                      <p:cBhvr>
                                        <p:cTn id="37" dur="500"/>
                                        <p:tgtEl>
                                          <p:spTgt spid="12"/>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10" presetClass="entr" presetSubtype="0" fill="hold"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fade">
                                      <p:cBhvr>
                                        <p:cTn id="4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Connector 1"/>
          <p:cNvCxnSpPr/>
          <p:nvPr/>
        </p:nvCxnSpPr>
        <p:spPr>
          <a:xfrm flipH="1">
            <a:off x="3657600" y="2971800"/>
            <a:ext cx="2514600" cy="127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 name="Straight Arrow Connector 2"/>
          <p:cNvCxnSpPr/>
          <p:nvPr/>
        </p:nvCxnSpPr>
        <p:spPr>
          <a:xfrm flipV="1">
            <a:off x="6172200" y="2824163"/>
            <a:ext cx="0" cy="1476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 name="Straight Arrow Connector 3"/>
          <p:cNvCxnSpPr/>
          <p:nvPr/>
        </p:nvCxnSpPr>
        <p:spPr>
          <a:xfrm flipV="1">
            <a:off x="3657600" y="2824163"/>
            <a:ext cx="0" cy="1476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flipV="1">
            <a:off x="4953000" y="2971800"/>
            <a:ext cx="0" cy="261938"/>
          </a:xfrm>
          <a:prstGeom prst="line">
            <a:avLst/>
          </a:prstGeom>
        </p:spPr>
        <p:style>
          <a:lnRef idx="1">
            <a:schemeClr val="accent1"/>
          </a:lnRef>
          <a:fillRef idx="0">
            <a:schemeClr val="accent1"/>
          </a:fillRef>
          <a:effectRef idx="0">
            <a:schemeClr val="accent1"/>
          </a:effectRef>
          <a:fontRef idx="minor">
            <a:schemeClr val="tx1"/>
          </a:fontRef>
        </p:style>
      </p:cxnSp>
      <p:sp>
        <p:nvSpPr>
          <p:cNvPr id="6" name="TextBox 5"/>
          <p:cNvSpPr txBox="1">
            <a:spLocks noChangeArrowheads="1"/>
          </p:cNvSpPr>
          <p:nvPr/>
        </p:nvSpPr>
        <p:spPr bwMode="auto">
          <a:xfrm>
            <a:off x="1219200" y="3195638"/>
            <a:ext cx="7315200" cy="461962"/>
          </a:xfrm>
          <a:prstGeom prst="rect">
            <a:avLst/>
          </a:prstGeom>
          <a:solidFill>
            <a:schemeClr val="accent6">
              <a:lumMod val="40000"/>
              <a:lumOff val="60000"/>
            </a:schemeClr>
          </a:solidFill>
          <a:ln>
            <a:noFill/>
          </a:ln>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a:defRPr/>
            </a:pPr>
            <a:r>
              <a:rPr lang="ar-KW" sz="2400" b="1" dirty="0">
                <a:latin typeface="Simplified Arabic" pitchFamily="18" charset="-78"/>
                <a:cs typeface="Simplified Arabic" pitchFamily="18" charset="-78"/>
              </a:rPr>
              <a:t>التحديات</a:t>
            </a:r>
            <a:endParaRPr lang="en-US" sz="2400" b="1" dirty="0">
              <a:latin typeface="+mn-lt"/>
              <a:cs typeface="Calibri" pitchFamily="34" charset="0"/>
            </a:endParaRPr>
          </a:p>
        </p:txBody>
      </p:sp>
      <p:grpSp>
        <p:nvGrpSpPr>
          <p:cNvPr id="7" name="Group 8"/>
          <p:cNvGrpSpPr>
            <a:grpSpLocks/>
          </p:cNvGrpSpPr>
          <p:nvPr/>
        </p:nvGrpSpPr>
        <p:grpSpPr bwMode="auto">
          <a:xfrm>
            <a:off x="5257800" y="381000"/>
            <a:ext cx="3048000" cy="2286000"/>
            <a:chOff x="5257800" y="381000"/>
            <a:chExt cx="3048000" cy="2286000"/>
          </a:xfrm>
        </p:grpSpPr>
        <p:sp>
          <p:nvSpPr>
            <p:cNvPr id="11280" name="TextBox 6"/>
            <p:cNvSpPr txBox="1">
              <a:spLocks noChangeArrowheads="1"/>
            </p:cNvSpPr>
            <p:nvPr/>
          </p:nvSpPr>
          <p:spPr bwMode="auto">
            <a:xfrm>
              <a:off x="5450120" y="1066800"/>
              <a:ext cx="2855680" cy="1477328"/>
            </a:xfrm>
            <a:prstGeom prst="rect">
              <a:avLst/>
            </a:prstGeom>
            <a:noFill/>
            <a:ln w="9525">
              <a:noFill/>
              <a:miter lim="800000"/>
              <a:headEnd/>
              <a:tailEnd/>
            </a:ln>
          </p:spPr>
          <p:txBody>
            <a:bodyPr>
              <a:spAutoFit/>
            </a:bodyPr>
            <a:lstStyle/>
            <a:p>
              <a:pPr algn="just" rtl="1">
                <a:lnSpc>
                  <a:spcPct val="150000"/>
                </a:lnSpc>
              </a:pPr>
              <a:r>
                <a:rPr lang="ar-KW" sz="2000" b="1"/>
                <a:t>عدم وجود رقابة فعالة من قبل وكالات إعتماد الحلال على أنشطة هيئات الحلال المعتمدة</a:t>
              </a:r>
              <a:endParaRPr lang="en-US" sz="2000" b="1"/>
            </a:p>
          </p:txBody>
        </p:sp>
        <p:sp>
          <p:nvSpPr>
            <p:cNvPr id="8" name="Rectangle 7"/>
            <p:cNvSpPr/>
            <p:nvPr/>
          </p:nvSpPr>
          <p:spPr bwMode="auto">
            <a:xfrm>
              <a:off x="5257800" y="381000"/>
              <a:ext cx="3048000" cy="2286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282" name="TextBox 35"/>
            <p:cNvSpPr txBox="1">
              <a:spLocks noChangeArrowheads="1"/>
            </p:cNvSpPr>
            <p:nvPr/>
          </p:nvSpPr>
          <p:spPr bwMode="auto">
            <a:xfrm>
              <a:off x="6248400" y="533400"/>
              <a:ext cx="762000" cy="523875"/>
            </a:xfrm>
            <a:prstGeom prst="rect">
              <a:avLst/>
            </a:prstGeom>
            <a:noFill/>
            <a:ln w="9525">
              <a:noFill/>
              <a:miter lim="800000"/>
              <a:headEnd/>
              <a:tailEnd/>
            </a:ln>
          </p:spPr>
          <p:txBody>
            <a:bodyPr>
              <a:spAutoFit/>
            </a:bodyPr>
            <a:lstStyle/>
            <a:p>
              <a:pPr algn="ctr"/>
              <a:r>
                <a:rPr lang="en-US" sz="2800" b="1">
                  <a:solidFill>
                    <a:srgbClr val="0070C0"/>
                  </a:solidFill>
                  <a:cs typeface="Arial" charset="0"/>
                </a:rPr>
                <a:t>10</a:t>
              </a:r>
            </a:p>
          </p:txBody>
        </p:sp>
      </p:grpSp>
      <p:sp>
        <p:nvSpPr>
          <p:cNvPr id="11272" name="TextBox 9"/>
          <p:cNvSpPr txBox="1">
            <a:spLocks noChangeArrowheads="1"/>
          </p:cNvSpPr>
          <p:nvPr/>
        </p:nvSpPr>
        <p:spPr bwMode="auto">
          <a:xfrm>
            <a:off x="1524000" y="1066800"/>
            <a:ext cx="3124200" cy="1235075"/>
          </a:xfrm>
          <a:prstGeom prst="rect">
            <a:avLst/>
          </a:prstGeom>
          <a:noFill/>
          <a:ln w="9525">
            <a:noFill/>
            <a:miter lim="800000"/>
            <a:headEnd/>
            <a:tailEnd/>
          </a:ln>
        </p:spPr>
        <p:txBody>
          <a:bodyPr>
            <a:spAutoFit/>
          </a:bodyPr>
          <a:lstStyle/>
          <a:p>
            <a:pPr algn="ctr" rtl="1">
              <a:lnSpc>
                <a:spcPct val="200000"/>
              </a:lnSpc>
            </a:pPr>
            <a:r>
              <a:rPr lang="ar-KW" sz="2000" b="1"/>
              <a:t>تكاليف فاتورة وكالات اعتماد الحلال عالية بشكل غير ضروري</a:t>
            </a:r>
            <a:endParaRPr lang="en-US" sz="2000" b="1"/>
          </a:p>
        </p:txBody>
      </p:sp>
      <p:sp>
        <p:nvSpPr>
          <p:cNvPr id="11" name="Rectangle 10"/>
          <p:cNvSpPr/>
          <p:nvPr/>
        </p:nvSpPr>
        <p:spPr bwMode="auto">
          <a:xfrm>
            <a:off x="1600200" y="381000"/>
            <a:ext cx="3048000" cy="2286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274" name="TextBox 35"/>
          <p:cNvSpPr txBox="1">
            <a:spLocks noChangeArrowheads="1"/>
          </p:cNvSpPr>
          <p:nvPr/>
        </p:nvSpPr>
        <p:spPr bwMode="auto">
          <a:xfrm>
            <a:off x="2590800" y="533400"/>
            <a:ext cx="762000" cy="523875"/>
          </a:xfrm>
          <a:prstGeom prst="rect">
            <a:avLst/>
          </a:prstGeom>
          <a:noFill/>
          <a:ln w="9525">
            <a:noFill/>
            <a:miter lim="800000"/>
            <a:headEnd/>
            <a:tailEnd/>
          </a:ln>
        </p:spPr>
        <p:txBody>
          <a:bodyPr>
            <a:spAutoFit/>
          </a:bodyPr>
          <a:lstStyle/>
          <a:p>
            <a:pPr algn="ctr"/>
            <a:r>
              <a:rPr lang="en-US" sz="2800" b="1">
                <a:solidFill>
                  <a:srgbClr val="0070C0"/>
                </a:solidFill>
                <a:cs typeface="Arial" charset="0"/>
              </a:rPr>
              <a:t>9</a:t>
            </a:r>
          </a:p>
        </p:txBody>
      </p:sp>
      <p:grpSp>
        <p:nvGrpSpPr>
          <p:cNvPr id="9" name="Group 13"/>
          <p:cNvGrpSpPr>
            <a:grpSpLocks/>
          </p:cNvGrpSpPr>
          <p:nvPr/>
        </p:nvGrpSpPr>
        <p:grpSpPr bwMode="auto">
          <a:xfrm>
            <a:off x="2362200" y="3886200"/>
            <a:ext cx="4648200" cy="2547938"/>
            <a:chOff x="2438400" y="4495800"/>
            <a:chExt cx="1905000" cy="2548177"/>
          </a:xfrm>
        </p:grpSpPr>
        <p:sp>
          <p:nvSpPr>
            <p:cNvPr id="15" name="Rectangle 14"/>
            <p:cNvSpPr/>
            <p:nvPr/>
          </p:nvSpPr>
          <p:spPr>
            <a:xfrm>
              <a:off x="2438400" y="4495800"/>
              <a:ext cx="1905000" cy="228621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278" name="TextBox 56"/>
            <p:cNvSpPr txBox="1">
              <a:spLocks noChangeArrowheads="1"/>
            </p:cNvSpPr>
            <p:nvPr/>
          </p:nvSpPr>
          <p:spPr bwMode="auto">
            <a:xfrm>
              <a:off x="3044536" y="4648200"/>
              <a:ext cx="659405" cy="523220"/>
            </a:xfrm>
            <a:prstGeom prst="rect">
              <a:avLst/>
            </a:prstGeom>
            <a:noFill/>
            <a:ln w="9525">
              <a:noFill/>
              <a:miter lim="800000"/>
              <a:headEnd/>
              <a:tailEnd/>
            </a:ln>
          </p:spPr>
          <p:txBody>
            <a:bodyPr>
              <a:spAutoFit/>
            </a:bodyPr>
            <a:lstStyle/>
            <a:p>
              <a:pPr algn="ctr"/>
              <a:r>
                <a:rPr lang="en-US" sz="2800" b="1">
                  <a:solidFill>
                    <a:srgbClr val="0070C0"/>
                  </a:solidFill>
                  <a:cs typeface="Arial" charset="0"/>
                </a:rPr>
                <a:t>11</a:t>
              </a:r>
            </a:p>
          </p:txBody>
        </p:sp>
        <p:sp>
          <p:nvSpPr>
            <p:cNvPr id="17" name="TextBox 16"/>
            <p:cNvSpPr txBox="1"/>
            <p:nvPr/>
          </p:nvSpPr>
          <p:spPr>
            <a:xfrm>
              <a:off x="2438400" y="5105457"/>
              <a:ext cx="1905000" cy="1938520"/>
            </a:xfrm>
            <a:prstGeom prst="rect">
              <a:avLst/>
            </a:prstGeom>
            <a:noFill/>
          </p:spPr>
          <p:txBody>
            <a:bodyPr>
              <a:spAutoFit/>
            </a:bodyPr>
            <a:lstStyle/>
            <a:p>
              <a:pPr rtl="1">
                <a:defRPr/>
              </a:pPr>
              <a:endParaRPr lang="ar-KW" sz="2400" b="1" dirty="0"/>
            </a:p>
            <a:p>
              <a:pPr algn="just" rtl="1">
                <a:defRPr/>
              </a:pPr>
              <a:r>
                <a:rPr lang="ar-KW" sz="2400" b="1" dirty="0"/>
                <a:t>تدخل جهات حكومية غربية بهدف التقليل من متطلبات الحلال إلى مستوى يناسب صناعة اللحوم لديها</a:t>
              </a:r>
            </a:p>
            <a:p>
              <a:pPr algn="ctr">
                <a:defRPr/>
              </a:pPr>
              <a:endParaRPr lang="en-US" sz="2400" b="1" dirty="0">
                <a:latin typeface="+mn-lt"/>
              </a:endParaRPr>
            </a:p>
          </p:txBody>
        </p:sp>
      </p:grpSp>
      <p:cxnSp>
        <p:nvCxnSpPr>
          <p:cNvPr id="18" name="Straight Arrow Connector 17"/>
          <p:cNvCxnSpPr/>
          <p:nvPr/>
        </p:nvCxnSpPr>
        <p:spPr>
          <a:xfrm>
            <a:off x="4800600" y="3733800"/>
            <a:ext cx="0" cy="1619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32" y="6498024"/>
            <a:ext cx="9180000" cy="360000"/>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0" name="Rectangle 19"/>
          <p:cNvSpPr/>
          <p:nvPr/>
        </p:nvSpPr>
        <p:spPr>
          <a:xfrm>
            <a:off x="5629520" y="6498024"/>
            <a:ext cx="1800000" cy="36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1" name="Rectangle 20"/>
          <p:cNvSpPr/>
          <p:nvPr/>
        </p:nvSpPr>
        <p:spPr>
          <a:xfrm>
            <a:off x="7415470" y="6498024"/>
            <a:ext cx="1800000" cy="360000"/>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2" name="Rectangle 21"/>
          <p:cNvSpPr/>
          <p:nvPr/>
        </p:nvSpPr>
        <p:spPr>
          <a:xfrm>
            <a:off x="-32" y="6498024"/>
            <a:ext cx="360000" cy="360000"/>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TotalTime>
  <Words>2892</Words>
  <Application>Microsoft Office PowerPoint</Application>
  <PresentationFormat>On-screen Show (4:3)</PresentationFormat>
  <Paragraphs>218</Paragraphs>
  <Slides>52</Slides>
  <Notes>2</Notes>
  <HiddenSlides>0</HiddenSlides>
  <MMClips>0</MMClips>
  <ScaleCrop>false</ScaleCrop>
  <HeadingPairs>
    <vt:vector size="4" baseType="variant">
      <vt:variant>
        <vt:lpstr>Theme</vt:lpstr>
      </vt:variant>
      <vt:variant>
        <vt:i4>1</vt:i4>
      </vt:variant>
      <vt:variant>
        <vt:lpstr>Slide Titles</vt:lpstr>
      </vt:variant>
      <vt:variant>
        <vt:i4>52</vt:i4>
      </vt:variant>
    </vt:vector>
  </HeadingPairs>
  <TitlesOfParts>
    <vt:vector size="53"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18</cp:revision>
  <dcterms:created xsi:type="dcterms:W3CDTF">2018-03-23T13:26:30Z</dcterms:created>
  <dcterms:modified xsi:type="dcterms:W3CDTF">2019-07-03T12:14:00Z</dcterms:modified>
</cp:coreProperties>
</file>